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3" r:id="rId2"/>
    <p:sldMasterId id="2147483675" r:id="rId3"/>
  </p:sldMasterIdLst>
  <p:notesMasterIdLst>
    <p:notesMasterId r:id="rId49"/>
  </p:notesMasterIdLst>
  <p:sldIdLst>
    <p:sldId id="292" r:id="rId4"/>
    <p:sldId id="315" r:id="rId5"/>
    <p:sldId id="317" r:id="rId6"/>
    <p:sldId id="316" r:id="rId7"/>
    <p:sldId id="319" r:id="rId8"/>
    <p:sldId id="320" r:id="rId9"/>
    <p:sldId id="321" r:id="rId10"/>
    <p:sldId id="312" r:id="rId11"/>
    <p:sldId id="313" r:id="rId12"/>
    <p:sldId id="311" r:id="rId13"/>
    <p:sldId id="323" r:id="rId14"/>
    <p:sldId id="296" r:id="rId15"/>
    <p:sldId id="279" r:id="rId16"/>
    <p:sldId id="277" r:id="rId17"/>
    <p:sldId id="274" r:id="rId18"/>
    <p:sldId id="256" r:id="rId19"/>
    <p:sldId id="298" r:id="rId20"/>
    <p:sldId id="297" r:id="rId21"/>
    <p:sldId id="301" r:id="rId22"/>
    <p:sldId id="300" r:id="rId23"/>
    <p:sldId id="273" r:id="rId24"/>
    <p:sldId id="306" r:id="rId25"/>
    <p:sldId id="309" r:id="rId26"/>
    <p:sldId id="310" r:id="rId27"/>
    <p:sldId id="259" r:id="rId28"/>
    <p:sldId id="257" r:id="rId29"/>
    <p:sldId id="260" r:id="rId30"/>
    <p:sldId id="289" r:id="rId31"/>
    <p:sldId id="291" r:id="rId32"/>
    <p:sldId id="278" r:id="rId33"/>
    <p:sldId id="261" r:id="rId34"/>
    <p:sldId id="285" r:id="rId35"/>
    <p:sldId id="280" r:id="rId36"/>
    <p:sldId id="287" r:id="rId37"/>
    <p:sldId id="286" r:id="rId38"/>
    <p:sldId id="281" r:id="rId39"/>
    <p:sldId id="283" r:id="rId40"/>
    <p:sldId id="272" r:id="rId41"/>
    <p:sldId id="305" r:id="rId42"/>
    <p:sldId id="302" r:id="rId43"/>
    <p:sldId id="304" r:id="rId44"/>
    <p:sldId id="282" r:id="rId45"/>
    <p:sldId id="288" r:id="rId46"/>
    <p:sldId id="263" r:id="rId47"/>
    <p:sldId id="303" r:id="rId48"/>
  </p:sldIdLst>
  <p:sldSz cx="9144000" cy="6858000" type="screen4x3"/>
  <p:notesSz cx="6858000" cy="9144000"/>
  <p:defaultTextStyle>
    <a:defPPr>
      <a:defRPr lang="nl-NL"/>
    </a:defPPr>
    <a:lvl1pPr algn="l" rtl="0" fontAlgn="base">
      <a:lnSpc>
        <a:spcPct val="90000"/>
      </a:lnSpc>
      <a:spcBef>
        <a:spcPct val="20000"/>
      </a:spcBef>
      <a:spcAft>
        <a:spcPct val="0"/>
      </a:spcAft>
      <a:defRPr sz="2800" kern="1200">
        <a:solidFill>
          <a:srgbClr val="990000"/>
        </a:solidFill>
        <a:latin typeface="Palatino Linotype" pitchFamily="18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defRPr sz="2800" kern="1200">
        <a:solidFill>
          <a:srgbClr val="990000"/>
        </a:solidFill>
        <a:latin typeface="Palatino Linotype" pitchFamily="18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defRPr sz="2800" kern="1200">
        <a:solidFill>
          <a:srgbClr val="990000"/>
        </a:solidFill>
        <a:latin typeface="Palatino Linotype" pitchFamily="18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defRPr sz="2800" kern="1200">
        <a:solidFill>
          <a:srgbClr val="990000"/>
        </a:solidFill>
        <a:latin typeface="Palatino Linotype" pitchFamily="18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defRPr sz="2800" kern="1200">
        <a:solidFill>
          <a:srgbClr val="990000"/>
        </a:solidFill>
        <a:latin typeface="Palatino Linotype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990000"/>
        </a:solidFill>
        <a:latin typeface="Palatino Linotype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990000"/>
        </a:solidFill>
        <a:latin typeface="Palatino Linotype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990000"/>
        </a:solidFill>
        <a:latin typeface="Palatino Linotype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990000"/>
        </a:solidFill>
        <a:latin typeface="Palatino Linotype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0000"/>
    <a:srgbClr val="0099FF"/>
    <a:srgbClr val="CC3300"/>
    <a:srgbClr val="FFFF66"/>
    <a:srgbClr val="339933"/>
    <a:srgbClr val="FFCC00"/>
    <a:srgbClr val="0099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211" autoAdjust="0"/>
    <p:restoredTop sz="94693" autoAdjust="0"/>
  </p:normalViewPr>
  <p:slideViewPr>
    <p:cSldViewPr>
      <p:cViewPr>
        <p:scale>
          <a:sx n="75" d="100"/>
          <a:sy n="75" d="100"/>
        </p:scale>
        <p:origin x="-1944" y="-9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DE27C1E-6973-4321-9F4F-D20D7F4FF88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EC60E-E2AF-4E29-AF4E-FC4FF7015A02}" type="slidenum">
              <a:rPr lang="nl-NL" smtClean="0"/>
              <a:pPr/>
              <a:t>44</a:t>
            </a:fld>
            <a:endParaRPr lang="nl-NL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D702A-0A22-4535-B7F7-F4B14E751C4A}" type="slidenum">
              <a:rPr 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AA411-9AB5-4880-A989-F0D1D665A868}" type="slidenum">
              <a:rPr 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58949-B15C-4A93-8243-52737BDCE771}" type="slidenum">
              <a:rPr 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EE5E3-D6C0-48AA-954C-CECA503642C2}" type="slidenum">
              <a:rPr 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247CD-5C0E-4E9E-AAC3-B2EFE0C5EB7E}" type="slidenum">
              <a:rPr 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C355C-0610-440E-93C7-06FFCEE6B604}" type="slidenum">
              <a:rPr 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C3B55-EAB6-4F58-B2E1-E3C877BDE7D4}" type="slidenum">
              <a:rPr 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4375A-51CC-4881-9381-70DCE7F227D2}" type="slidenum">
              <a:rPr 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BEFA0-454C-433C-80F5-F828FE934417}" type="slidenum">
              <a:rPr 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5D0B1-32CF-4750-9385-83CBF44671B2}" type="slidenum">
              <a:rPr 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03625-91F1-4760-8DD9-68FD23948F7F}" type="slidenum">
              <a:rPr 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A78C4-032F-4E14-92A8-F6E08874F723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18-12-2013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31915-D2C9-40A5-B686-CD566F642A4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601CB-520A-4D5F-BDB6-DAB3D58DE5EA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18-12-2013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977-D309-4DE3-833F-A01E53111A17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24900-DDCC-4398-9D2A-A106E84F254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18-12-2013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7258D-E2B3-4042-8C86-9BCA95B5669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513CD-B011-4DDE-BC99-B7FBA15FACEB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18-12-2013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537E1-5632-49EA-A060-2C9F4AFA286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92476-9BBC-4814-8B60-E573FE337077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18-12-2013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8722F-995E-46F6-83E1-D127C3C3EAD3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35429-9791-4143-80EE-1959584636F5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18-12-2013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2BD11-268F-46D0-A260-96D68D4A5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E7A1D-A8FC-4EF5-990E-70B1BA85C24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18-12-2013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B2F76-3138-4689-B6E2-8773AED1119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274A5-A0BD-40B6-90F7-382DD566B4BF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18-12-2013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CE6E4-8273-438D-A4BE-C914947F543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D7805-730A-49C8-AA40-B85884A9284E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18-12-2013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7559F-883B-4078-B8B1-0D10B1EB082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9572B-21CD-461D-B940-BB4D85FA4785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18-12-2013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830D1-A4DB-4B76-8C91-89C96FE6725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58F12-C580-4DA3-91A0-FDA8E1D97A3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18-12-2013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CAB35-F896-48F3-8AF7-A8AC20607BC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5084763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2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468313" y="6453188"/>
            <a:ext cx="8280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395288" y="6491288"/>
            <a:ext cx="20097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33400" indent="-533400">
              <a:defRPr/>
            </a:pPr>
            <a:r>
              <a:rPr lang="nl-NL" sz="2000" i="1">
                <a:solidFill>
                  <a:srgbClr val="CC3300"/>
                </a:solidFill>
              </a:rPr>
              <a:t>Levende planning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fld id="{17223F60-7D4D-4475-B201-EF4D66946F5F}" type="slidenum">
              <a:rPr lang="nl-NL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9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fld id="{FF334906-254E-4012-8408-38B69C28EDF4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defRPr/>
              </a:pPr>
              <a:t>18-12-2013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fld id="{B53BE686-A967-434D-8B24-51DFEEF58A8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5.jpe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484313"/>
            <a:ext cx="8496300" cy="1470025"/>
          </a:xfrm>
        </p:spPr>
        <p:txBody>
          <a:bodyPr/>
          <a:lstStyle/>
          <a:p>
            <a:pPr eaLnBrk="1" hangingPunct="1"/>
            <a:r>
              <a:rPr lang="nl-NL" sz="8000" dirty="0" smtClean="0">
                <a:latin typeface="Arial" pitchFamily="34" charset="0"/>
                <a:cs typeface="Arial" pitchFamily="34" charset="0"/>
              </a:rPr>
              <a:t>Levende planning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3212976"/>
            <a:ext cx="8640960" cy="864096"/>
          </a:xfrm>
        </p:spPr>
        <p:txBody>
          <a:bodyPr/>
          <a:lstStyle/>
          <a:p>
            <a:pPr eaLnBrk="1" hangingPunct="1"/>
            <a:r>
              <a:rPr lang="nl-NL" sz="3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Een concept voor planning van bosbeheer</a:t>
            </a:r>
          </a:p>
        </p:txBody>
      </p:sp>
      <p:sp>
        <p:nvSpPr>
          <p:cNvPr id="4" name="Tekstvak 3"/>
          <p:cNvSpPr txBox="1"/>
          <p:nvPr/>
        </p:nvSpPr>
        <p:spPr>
          <a:xfrm rot="21285599">
            <a:off x="6248174" y="6211970"/>
            <a:ext cx="28803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nl-NL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Simon Klingen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oosendaal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3" y="0"/>
            <a:ext cx="2843808" cy="2132856"/>
          </a:xfrm>
          <a:prstGeom prst="rect">
            <a:avLst/>
          </a:prstGeom>
          <a:noFill/>
        </p:spPr>
      </p:pic>
      <p:pic>
        <p:nvPicPr>
          <p:cNvPr id="5" name="Picture 2" descr="C:\Users\Simon\Documents\KLINGEN BOMEN\communicatie\plaatjes\bosplaatjes\dartheuvel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63206" cy="2076307"/>
          </a:xfrm>
          <a:prstGeom prst="rect">
            <a:avLst/>
          </a:prstGeom>
          <a:noFill/>
        </p:spPr>
      </p:pic>
      <p:pic>
        <p:nvPicPr>
          <p:cNvPr id="6" name="Picture 2" descr="C:\Users\Simon\Desktop\KLINGEN BOMEN\communicatie\plaatjes\bosplaatjes\herfstkleuren\Veensewe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2633060" cy="1943071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0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Berken (21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725144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Simon\Documents\KLINGEN BOMEN\communicatie\plaatjes\bosplaatjes\dartheuvel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869160"/>
            <a:ext cx="2259150" cy="1697553"/>
          </a:xfrm>
          <a:prstGeom prst="rect">
            <a:avLst/>
          </a:prstGeom>
          <a:noFill/>
        </p:spPr>
      </p:pic>
      <p:pic>
        <p:nvPicPr>
          <p:cNvPr id="1027" name="Picture 3" descr="C:\Users\Simon\Documents\KLINGEN BOMEN\communicatie\plaatjes\bosplaatjes\Speul+Spriel 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4779150"/>
            <a:ext cx="2771800" cy="2078850"/>
          </a:xfrm>
          <a:prstGeom prst="rect">
            <a:avLst/>
          </a:prstGeom>
          <a:noFill/>
        </p:spPr>
      </p:pic>
      <p:pic>
        <p:nvPicPr>
          <p:cNvPr id="13" name="Afbeelding 12" descr="A'berg langs wildweitj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31840" y="2492896"/>
            <a:ext cx="2684870" cy="1944216"/>
          </a:xfrm>
          <a:prstGeom prst="rect">
            <a:avLst/>
          </a:prstGeom>
        </p:spPr>
      </p:pic>
      <p:pic>
        <p:nvPicPr>
          <p:cNvPr id="11" name="Picture 4" descr="Marienwaerdt (2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6156176" y="2492896"/>
            <a:ext cx="2807296" cy="2105472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msterdamse bos (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852"/>
          </a:xfrm>
          <a:prstGeom prst="rect">
            <a:avLst/>
          </a:prstGeom>
          <a:noFill/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843213" y="5589588"/>
            <a:ext cx="3167062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6000" dirty="0">
                <a:solidFill>
                  <a:prstClr val="white"/>
                </a:solidFill>
              </a:rPr>
              <a:t>mensen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 rot="1412129">
            <a:off x="468313" y="2924175"/>
            <a:ext cx="244792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6000" dirty="0">
                <a:solidFill>
                  <a:srgbClr val="FFCC00"/>
                </a:solidFill>
              </a:rPr>
              <a:t>natuur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 rot="5400000">
            <a:off x="4662165" y="3136276"/>
            <a:ext cx="2376487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6000" dirty="0">
                <a:solidFill>
                  <a:prstClr val="black"/>
                </a:solidFill>
              </a:rPr>
              <a:t>hout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'berg langs wildweitj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2852936"/>
            <a:ext cx="2684870" cy="194421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635896" y="3717032"/>
            <a:ext cx="223224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het bos</a:t>
            </a:r>
            <a:endParaRPr lang="nl-NL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fgeronde rechthoek 14"/>
          <p:cNvSpPr/>
          <p:nvPr/>
        </p:nvSpPr>
        <p:spPr bwMode="auto">
          <a:xfrm>
            <a:off x="6084168" y="4077072"/>
            <a:ext cx="2376264" cy="79208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4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het doel</a:t>
            </a:r>
            <a:endParaRPr kumimoji="0" lang="nl-NL" sz="4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fgeronde rechthoek 15"/>
          <p:cNvSpPr/>
          <p:nvPr/>
        </p:nvSpPr>
        <p:spPr bwMode="auto">
          <a:xfrm rot="20981152">
            <a:off x="590680" y="1337520"/>
            <a:ext cx="2448272" cy="79208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de</a:t>
            </a:r>
            <a:r>
              <a:rPr kumimoji="0" lang="nl-NL" sz="44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 vraag</a:t>
            </a:r>
            <a:endParaRPr kumimoji="0" lang="nl-NL" sz="4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Afgeronde rechthoek 16"/>
          <p:cNvSpPr/>
          <p:nvPr/>
        </p:nvSpPr>
        <p:spPr bwMode="auto">
          <a:xfrm rot="429413">
            <a:off x="5148064" y="2060848"/>
            <a:ext cx="3710984" cy="79208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de</a:t>
            </a:r>
            <a:r>
              <a:rPr kumimoji="0" lang="nl-NL" sz="44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 beheerder</a:t>
            </a:r>
            <a:endParaRPr kumimoji="0" lang="nl-NL" sz="4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fgeronde rechthoek 17"/>
          <p:cNvSpPr/>
          <p:nvPr/>
        </p:nvSpPr>
        <p:spPr bwMode="auto">
          <a:xfrm rot="16200000">
            <a:off x="-324544" y="5229200"/>
            <a:ext cx="2088232" cy="79208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0" lon="0" rev="0"/>
            </a:camera>
            <a:lightRig rig="threePt" dir="t"/>
          </a:scene3d>
          <a:sp3d z="19050"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4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 tijd</a:t>
            </a:r>
            <a:endParaRPr kumimoji="0" lang="nl-NL" sz="4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51520" y="188640"/>
            <a:ext cx="88924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planning van bosbeheer</a:t>
            </a:r>
            <a:endParaRPr lang="nl-NL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203848" y="980728"/>
            <a:ext cx="18473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7544" y="2852936"/>
            <a:ext cx="8060432" cy="2592288"/>
          </a:xfrm>
        </p:spPr>
        <p:txBody>
          <a:bodyPr/>
          <a:lstStyle/>
          <a:p>
            <a:pPr algn="l" eaLnBrk="1" hangingPunct="1"/>
            <a:r>
              <a:rPr lang="nl-NL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Planning</a:t>
            </a:r>
            <a:r>
              <a:rPr lang="nl-NL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moet bijdragen aan het goed functioneren van het bos.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620713"/>
            <a:ext cx="8229600" cy="208820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sz="8000" dirty="0" smtClean="0">
                <a:latin typeface="Arial" pitchFamily="34" charset="0"/>
                <a:cs typeface="Arial" pitchFamily="34" charset="0"/>
              </a:rPr>
              <a:t>Levende planning </a:t>
            </a:r>
          </a:p>
          <a:p>
            <a:pPr eaLnBrk="1" hangingPunct="1">
              <a:buFontTx/>
              <a:buNone/>
            </a:pPr>
            <a:r>
              <a:rPr lang="nl-NL" sz="3600" dirty="0" smtClean="0">
                <a:latin typeface="Arial" pitchFamily="34" charset="0"/>
                <a:cs typeface="Arial" pitchFamily="34" charset="0"/>
              </a:rPr>
              <a:t>gebaseerd op:</a:t>
            </a:r>
            <a:endParaRPr lang="nl-NL" sz="20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</a:pPr>
            <a:endParaRPr lang="nl-NL" sz="40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</a:pPr>
            <a:endParaRPr lang="nl-NL" sz="40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683568" y="3140968"/>
            <a:ext cx="8280920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>
                <a:srgbClr val="990000"/>
              </a:buClr>
              <a:buSzPct val="60000"/>
              <a:buFontTx/>
              <a:buChar char="o"/>
            </a:pPr>
            <a:r>
              <a:rPr lang="nl-NL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beheerpraktijk</a:t>
            </a:r>
          </a:p>
          <a:p>
            <a:pPr eaLnBrk="1" hangingPunct="1">
              <a:buClr>
                <a:srgbClr val="990000"/>
              </a:buClr>
              <a:buSzPct val="60000"/>
              <a:buFontTx/>
              <a:buChar char="o"/>
            </a:pPr>
            <a:r>
              <a:rPr lang="nl-NL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planningspraktijk</a:t>
            </a:r>
          </a:p>
          <a:p>
            <a:pPr eaLnBrk="1" hangingPunct="1">
              <a:buClr>
                <a:srgbClr val="990000"/>
              </a:buClr>
              <a:buSzPct val="60000"/>
              <a:buFontTx/>
              <a:buChar char="o"/>
            </a:pPr>
            <a:r>
              <a:rPr lang="nl-NL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contacten met beheerders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nl-NL" smtClean="0">
                <a:latin typeface="Arial" pitchFamily="34" charset="0"/>
                <a:cs typeface="Arial" pitchFamily="34" charset="0"/>
              </a:rPr>
              <a:t>Een beheerplan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2197100" y="1916113"/>
            <a:ext cx="6500813" cy="4238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deel I	Wat hebben we?</a:t>
            </a:r>
          </a:p>
          <a:p>
            <a:pPr eaLnBrk="1" hangingPunct="1">
              <a:buFontTx/>
              <a:buNone/>
            </a:pP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deel II	Wat willen we?</a:t>
            </a:r>
          </a:p>
          <a:p>
            <a:pPr eaLnBrk="1" hangingPunct="1">
              <a:buFontTx/>
              <a:buNone/>
            </a:pP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deel III	Hoe moet dat</a:t>
            </a:r>
          </a:p>
        </p:txBody>
      </p:sp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3563938" y="2636838"/>
            <a:ext cx="3887787" cy="1296987"/>
          </a:xfrm>
          <a:prstGeom prst="ellipse">
            <a:avLst/>
          </a:prstGeom>
          <a:solidFill>
            <a:srgbClr val="FFFF00">
              <a:alpha val="0"/>
            </a:srgbClr>
          </a:solidFill>
          <a:ln w="476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  <p:bldP spid="553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>
                <a:latin typeface="Arial" pitchFamily="34" charset="0"/>
                <a:cs typeface="Arial" pitchFamily="34" charset="0"/>
              </a:rPr>
              <a:t>Waarom een beheerplan?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0" y="1557338"/>
            <a:ext cx="3995738" cy="4525962"/>
          </a:xfrm>
        </p:spPr>
        <p:txBody>
          <a:bodyPr/>
          <a:lstStyle/>
          <a:p>
            <a:pPr algn="r" eaLnBrk="1" hangingPunct="1">
              <a:buFontTx/>
              <a:buNone/>
            </a:pP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algn="r" eaLnBrk="1" hangingPunct="1">
              <a:buFontTx/>
              <a:buNone/>
            </a:pPr>
            <a:r>
              <a:rPr lang="nl-NL" dirty="0" err="1" smtClean="0">
                <a:latin typeface="Arial" pitchFamily="34" charset="0"/>
                <a:cs typeface="Arial" pitchFamily="34" charset="0"/>
              </a:rPr>
              <a:t>W.H.Vliegenbos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algn="r" eaLnBrk="1" hangingPunct="1"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Wandelbos</a:t>
            </a:r>
          </a:p>
          <a:p>
            <a:pPr algn="r" eaLnBrk="1" hangingPunct="1">
              <a:buFontTx/>
              <a:buNone/>
            </a:pPr>
            <a:r>
              <a:rPr lang="nl-NL" dirty="0" err="1" smtClean="0">
                <a:latin typeface="Arial" pitchFamily="34" charset="0"/>
                <a:cs typeface="Arial" pitchFamily="34" charset="0"/>
              </a:rPr>
              <a:t>Amelisweerd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algn="r" eaLnBrk="1" hangingPunct="1"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gemeentebos Ermelo</a:t>
            </a:r>
          </a:p>
          <a:p>
            <a:pPr algn="r" eaLnBrk="1" hangingPunct="1">
              <a:buFontTx/>
              <a:buNone/>
            </a:pPr>
            <a:r>
              <a:rPr lang="nl-NL" dirty="0" err="1" smtClean="0">
                <a:latin typeface="Arial" pitchFamily="34" charset="0"/>
                <a:cs typeface="Arial" pitchFamily="34" charset="0"/>
              </a:rPr>
              <a:t>Pampushout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overview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Oval 8"/>
          <p:cNvSpPr>
            <a:spLocks noChangeArrowheads="1"/>
          </p:cNvSpPr>
          <p:nvPr/>
        </p:nvSpPr>
        <p:spPr bwMode="auto">
          <a:xfrm>
            <a:off x="4211638" y="2205038"/>
            <a:ext cx="1512887" cy="936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nl-NL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39939" name="Picture 4" descr="Heybroek en Repko (7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>
                <a:latin typeface="Arial" pitchFamily="34" charset="0"/>
                <a:cs typeface="Arial" pitchFamily="34" charset="0"/>
              </a:rPr>
              <a:t>Waarom een beheerplan?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0" y="1557338"/>
            <a:ext cx="3995738" cy="4525962"/>
          </a:xfrm>
        </p:spPr>
        <p:txBody>
          <a:bodyPr/>
          <a:lstStyle/>
          <a:p>
            <a:pPr algn="r" eaLnBrk="1" hangingPunct="1">
              <a:buFontTx/>
              <a:buNone/>
            </a:pP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algn="r" eaLnBrk="1" hangingPunct="1">
              <a:buFontTx/>
              <a:buNone/>
            </a:pPr>
            <a:r>
              <a:rPr lang="nl-NL" dirty="0" err="1" smtClean="0">
                <a:latin typeface="Arial" pitchFamily="34" charset="0"/>
                <a:cs typeface="Arial" pitchFamily="34" charset="0"/>
              </a:rPr>
              <a:t>W.H.Vliegenbos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algn="r" eaLnBrk="1" hangingPunct="1"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Wandelbos</a:t>
            </a:r>
          </a:p>
          <a:p>
            <a:pPr algn="r" eaLnBrk="1" hangingPunct="1">
              <a:buFontTx/>
              <a:buNone/>
            </a:pPr>
            <a:r>
              <a:rPr lang="nl-NL" dirty="0" err="1" smtClean="0">
                <a:latin typeface="Arial" pitchFamily="34" charset="0"/>
                <a:cs typeface="Arial" pitchFamily="34" charset="0"/>
              </a:rPr>
              <a:t>Amelisweerd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algn="r" eaLnBrk="1" hangingPunct="1"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gemeentebos Ermelo</a:t>
            </a:r>
          </a:p>
          <a:p>
            <a:pPr algn="r" eaLnBrk="1" hangingPunct="1">
              <a:buFontTx/>
              <a:buNone/>
            </a:pPr>
            <a:r>
              <a:rPr lang="nl-NL" dirty="0" err="1" smtClean="0">
                <a:latin typeface="Arial" pitchFamily="34" charset="0"/>
                <a:cs typeface="Arial" pitchFamily="34" charset="0"/>
              </a:rPr>
              <a:t>Pampushout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sz="half" idx="2"/>
          </p:nvPr>
        </p:nvSpPr>
        <p:spPr>
          <a:xfrm>
            <a:off x="4500563" y="1628775"/>
            <a:ext cx="4197350" cy="4525963"/>
          </a:xfrm>
        </p:spPr>
        <p:txBody>
          <a:bodyPr/>
          <a:lstStyle/>
          <a:p>
            <a:pPr eaLnBrk="1" hangingPunct="1">
              <a:buFont typeface="Wingdings 3" pitchFamily="18" charset="2"/>
              <a:buChar char="w"/>
            </a:pP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SzPct val="7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  interventie</a:t>
            </a:r>
          </a:p>
          <a:p>
            <a:pPr eaLnBrk="1" hangingPunct="1">
              <a:buSzPct val="7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  kap verantwoorden</a:t>
            </a:r>
          </a:p>
          <a:p>
            <a:pPr eaLnBrk="1" hangingPunct="1">
              <a:buSzPct val="7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  visie, participatie</a:t>
            </a:r>
          </a:p>
          <a:p>
            <a:pPr eaLnBrk="1" hangingPunct="1">
              <a:buSzPct val="7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  inspireren beheerder</a:t>
            </a:r>
          </a:p>
          <a:p>
            <a:pPr eaLnBrk="1" hangingPunct="1">
              <a:buSzPct val="7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  omvorming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187624" y="692696"/>
            <a:ext cx="64807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Arial Rounded MT Bold" pitchFamily="34" charset="0"/>
              </a:rPr>
              <a:t>  </a:t>
            </a:r>
            <a:r>
              <a:rPr lang="nl-NL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Adviesbureau KLINGEN BOMEN </a:t>
            </a:r>
            <a:r>
              <a:rPr lang="nl-NL" sz="20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(1975)</a:t>
            </a:r>
            <a:endParaRPr lang="nl-NL" dirty="0" smtClean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259632" y="3429000"/>
            <a:ext cx="676875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Arial Rounded MT Bold" pitchFamily="34" charset="0"/>
              </a:rPr>
              <a:t>  </a:t>
            </a:r>
            <a:r>
              <a:rPr lang="nl-NL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Utrechts Landschap </a:t>
            </a:r>
            <a:r>
              <a:rPr lang="nl-NL" sz="20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(1976-2013) </a:t>
            </a:r>
            <a:endParaRPr lang="nl-NL" dirty="0" smtClean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 rot="21285599">
            <a:off x="6248174" y="6211970"/>
            <a:ext cx="28803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nl-NL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Simon Klingen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475656" y="1556792"/>
            <a:ext cx="5616624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buSzPct val="70000"/>
              <a:buFont typeface="Wingdings 3" pitchFamily="18" charset="2"/>
              <a:buChar char=""/>
            </a:pPr>
            <a:r>
              <a:rPr lang="nl-NL" dirty="0" smtClean="0">
                <a:solidFill>
                  <a:srgbClr val="FFFF00"/>
                </a:solidFill>
                <a:latin typeface="+mj-lt"/>
              </a:rPr>
              <a:t> cursussen</a:t>
            </a:r>
          </a:p>
          <a:p>
            <a:pPr>
              <a:buClr>
                <a:schemeClr val="tx1"/>
              </a:buClr>
              <a:buSzPct val="70000"/>
              <a:buFont typeface="Wingdings 3" pitchFamily="18" charset="2"/>
              <a:buChar char=""/>
            </a:pPr>
            <a:r>
              <a:rPr lang="nl-NL" dirty="0" smtClean="0">
                <a:solidFill>
                  <a:srgbClr val="FFFF00"/>
                </a:solidFill>
                <a:latin typeface="+mj-lt"/>
              </a:rPr>
              <a:t> adviezen</a:t>
            </a:r>
          </a:p>
          <a:p>
            <a:pPr>
              <a:buClr>
                <a:schemeClr val="tx1"/>
              </a:buClr>
              <a:buSzPct val="70000"/>
              <a:buFont typeface="Wingdings 3" pitchFamily="18" charset="2"/>
              <a:buChar char=""/>
            </a:pPr>
            <a:r>
              <a:rPr lang="nl-NL" dirty="0" smtClean="0">
                <a:solidFill>
                  <a:srgbClr val="FFFF00"/>
                </a:solidFill>
                <a:latin typeface="+mj-lt"/>
              </a:rPr>
              <a:t> beheerplannen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475656" y="4221088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buSzPct val="70000"/>
              <a:buFont typeface="Wingdings 3" pitchFamily="18" charset="2"/>
              <a:buChar char=""/>
            </a:pPr>
            <a:r>
              <a:rPr lang="nl-NL" dirty="0" smtClean="0">
                <a:solidFill>
                  <a:srgbClr val="FFFF00"/>
                </a:solidFill>
                <a:latin typeface="+mj-lt"/>
              </a:rPr>
              <a:t> beheer 3500 ha bos</a:t>
            </a:r>
          </a:p>
          <a:p>
            <a:pPr>
              <a:buClr>
                <a:schemeClr val="tx1"/>
              </a:buClr>
              <a:buSzPct val="70000"/>
              <a:buFont typeface="Wingdings 3" pitchFamily="18" charset="2"/>
              <a:buChar char=""/>
            </a:pPr>
            <a:r>
              <a:rPr lang="nl-NL" dirty="0" smtClean="0">
                <a:solidFill>
                  <a:srgbClr val="FFFF00"/>
                </a:solidFill>
                <a:latin typeface="+mj-lt"/>
              </a:rPr>
              <a:t> bosbeleid en boscommunicatie</a:t>
            </a:r>
            <a:endParaRPr lang="nl-NL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340" name="Picture 4" descr="Phout excursie juni 2006 (11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nl-NL" sz="3600" dirty="0" smtClean="0">
                <a:latin typeface="Arial" pitchFamily="34" charset="0"/>
                <a:cs typeface="Arial" pitchFamily="34" charset="0"/>
              </a:rPr>
              <a:t>Voorbeelden planning met einddoelen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3744441"/>
          </a:xfrm>
        </p:spPr>
        <p:txBody>
          <a:bodyPr/>
          <a:lstStyle/>
          <a:p>
            <a:pPr eaLnBrk="1" hangingPunct="1">
              <a:buSzPct val="55000"/>
              <a:buFont typeface="Wingdings" pitchFamily="2" charset="2"/>
              <a:buChar char="q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omloop</a:t>
            </a:r>
          </a:p>
          <a:p>
            <a:pPr eaLnBrk="1" hangingPunct="1">
              <a:buSzPct val="55000"/>
              <a:buFont typeface="Wingdings" pitchFamily="2" charset="2"/>
              <a:buChar char="q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PNV</a:t>
            </a:r>
          </a:p>
          <a:p>
            <a:pPr eaLnBrk="1" hangingPunct="1">
              <a:buSzPct val="55000"/>
              <a:buFont typeface="Wingdings" pitchFamily="2" charset="2"/>
              <a:buChar char="q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bosdoeltypen</a:t>
            </a:r>
          </a:p>
          <a:p>
            <a:pPr eaLnBrk="1" hangingPunct="1">
              <a:buSzPct val="55000"/>
              <a:buFont typeface="Wingdings" pitchFamily="2" charset="2"/>
              <a:buChar char="q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natuurdoeltypen</a:t>
            </a:r>
          </a:p>
          <a:p>
            <a:pPr eaLnBrk="1" hangingPunct="1">
              <a:buSzPct val="55000"/>
              <a:buFont typeface="Wingdings" pitchFamily="2" charset="2"/>
              <a:buChar char="q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doeldiameters</a:t>
            </a:r>
          </a:p>
          <a:p>
            <a:pPr eaLnBrk="1" hangingPunct="1">
              <a:buSzPct val="55000"/>
              <a:buFont typeface="Wingdings" pitchFamily="2" charset="2"/>
              <a:buChar char="q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(sub)doeltypen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/>
          <a:lstStyle/>
          <a:p>
            <a:pPr algn="l"/>
            <a:r>
              <a:rPr lang="nl-NL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Folkert</a:t>
            </a:r>
            <a:r>
              <a:rPr lang="nl-NL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Jensma</a:t>
            </a:r>
            <a:r>
              <a:rPr lang="nl-NL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nl-NL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nl-NL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“De burger wordt een product van het informatiesystemen, in plaats van andersom”. </a:t>
            </a:r>
            <a:endParaRPr lang="nl-NL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67544" y="3212976"/>
            <a:ext cx="7848872" cy="196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Martin </a:t>
            </a:r>
            <a:r>
              <a:rPr lang="nl-NL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Heidegger</a:t>
            </a:r>
            <a:r>
              <a:rPr lang="nl-NL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nl-NL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“De westerse cultuur beschouwt de werkelijkheid steeds meer als een object: berekenbaar en hanteerbaar”. </a:t>
            </a:r>
            <a:endParaRPr lang="nl-NL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erken (1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971600" y="3140968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Veel keuzes binnen het bosbeheer zijn direct gerelateerd aan de doelstelling</a:t>
            </a:r>
            <a:endParaRPr lang="nl-NL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erken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92386"/>
          </a:xfrm>
        </p:spPr>
        <p:txBody>
          <a:bodyPr/>
          <a:lstStyle/>
          <a:p>
            <a:pPr algn="r" eaLnBrk="1" hangingPunct="1"/>
            <a:r>
              <a:rPr lang="nl-NL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Levende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planning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628800"/>
            <a:ext cx="8713787" cy="504056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nl-NL" sz="2400" dirty="0" smtClean="0">
                <a:latin typeface="Arial" pitchFamily="34" charset="0"/>
                <a:cs typeface="Arial" pitchFamily="34" charset="0"/>
              </a:rPr>
              <a:t>bos ontwikkelt zich continue</a:t>
            </a: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nl-NL" sz="2400" dirty="0" smtClean="0">
                <a:latin typeface="Arial" pitchFamily="34" charset="0"/>
                <a:cs typeface="Arial" pitchFamily="34" charset="0"/>
              </a:rPr>
              <a:t>de vraag verandert, kennis neemt toe</a:t>
            </a: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endParaRPr lang="nl-NL" sz="2400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nl-NL" sz="2400" dirty="0" smtClean="0">
                <a:latin typeface="Arial" pitchFamily="34" charset="0"/>
                <a:cs typeface="Arial" pitchFamily="34" charset="0"/>
              </a:rPr>
              <a:t>heldere</a:t>
            </a:r>
            <a:r>
              <a:rPr lang="nl-NL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2400" dirty="0" smtClean="0">
                <a:latin typeface="Arial" pitchFamily="34" charset="0"/>
                <a:cs typeface="Arial" pitchFamily="34" charset="0"/>
              </a:rPr>
              <a:t>koers</a:t>
            </a:r>
            <a:r>
              <a:rPr lang="nl-NL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2400" dirty="0" smtClean="0">
                <a:latin typeface="Arial" pitchFamily="34" charset="0"/>
                <a:cs typeface="Arial" pitchFamily="34" charset="0"/>
              </a:rPr>
              <a:t>voor keuzes van vandaag</a:t>
            </a:r>
            <a:endParaRPr lang="nl-NL" sz="1200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nl-NL" sz="2400" dirty="0" smtClean="0">
                <a:latin typeface="Arial" pitchFamily="34" charset="0"/>
                <a:cs typeface="Arial" pitchFamily="34" charset="0"/>
              </a:rPr>
              <a:t>flexibiliteit inbouwen </a:t>
            </a: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endParaRPr lang="nl-NL" sz="2400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nl-NL" sz="2400" dirty="0" smtClean="0">
                <a:latin typeface="Arial" pitchFamily="34" charset="0"/>
                <a:cs typeface="Arial" pitchFamily="34" charset="0"/>
              </a:rPr>
              <a:t>wisselwerking tussen doel en bos</a:t>
            </a: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nl-NL" sz="2400" dirty="0" smtClean="0">
                <a:latin typeface="Arial" pitchFamily="34" charset="0"/>
                <a:cs typeface="Arial" pitchFamily="34" charset="0"/>
              </a:rPr>
              <a:t>ruimte voor menselijke voorkeuren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endParaRPr lang="nl-NL" sz="2400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endParaRPr lang="nl-NL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9512" y="11967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latin typeface="Arial" pitchFamily="34" charset="0"/>
                <a:cs typeface="Arial" pitchFamily="34" charset="0"/>
              </a:rPr>
              <a:t>gegeven:</a:t>
            </a:r>
            <a:endParaRPr lang="nl-N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79512" y="306896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latin typeface="Arial" pitchFamily="34" charset="0"/>
                <a:cs typeface="Arial" pitchFamily="34" charset="0"/>
              </a:rPr>
              <a:t>nodig voor beheer:</a:t>
            </a:r>
            <a:endParaRPr lang="nl-N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51520" y="501317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latin typeface="Arial" pitchFamily="34" charset="0"/>
                <a:cs typeface="Arial" pitchFamily="34" charset="0"/>
              </a:rPr>
              <a:t>bovendien:</a:t>
            </a:r>
            <a:endParaRPr lang="nl-NL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Rechte verbindingslijn 7"/>
          <p:cNvCxnSpPr/>
          <p:nvPr/>
        </p:nvCxnSpPr>
        <p:spPr bwMode="auto">
          <a:xfrm rot="5400000" flipH="1" flipV="1">
            <a:off x="6588224" y="2636912"/>
            <a:ext cx="0" cy="0"/>
          </a:xfrm>
          <a:prstGeom prst="lin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Rechte verbindingslijn 10"/>
          <p:cNvCxnSpPr/>
          <p:nvPr/>
        </p:nvCxnSpPr>
        <p:spPr bwMode="auto">
          <a:xfrm rot="5400000">
            <a:off x="6156176" y="2708920"/>
            <a:ext cx="576064" cy="0"/>
          </a:xfrm>
          <a:prstGeom prst="lin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al 8"/>
          <p:cNvSpPr/>
          <p:nvPr/>
        </p:nvSpPr>
        <p:spPr bwMode="auto">
          <a:xfrm>
            <a:off x="611560" y="2276872"/>
            <a:ext cx="3024336" cy="648072"/>
          </a:xfrm>
          <a:prstGeom prst="ellipse">
            <a:avLst/>
          </a:prstGeom>
          <a:noFill/>
          <a:ln w="44450" cap="flat" cmpd="sng" algn="ctr">
            <a:solidFill>
              <a:srgbClr val="FF0000">
                <a:alpha val="4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990000"/>
              </a:solidFill>
              <a:effectLst/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6" dur="indefinite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Arial Unicode MS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27651" grpId="0" uiExpand="1" build="p"/>
      <p:bldP spid="4" grpId="0"/>
      <p:bldP spid="5" grpId="0"/>
      <p:bldP spid="6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4"/>
          <p:cNvSpPr txBox="1">
            <a:spLocks noChangeArrowheads="1"/>
          </p:cNvSpPr>
          <p:nvPr/>
        </p:nvSpPr>
        <p:spPr bwMode="auto">
          <a:xfrm>
            <a:off x="2700338" y="1773238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endParaRPr lang="nl-NL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Rectangle 51"/>
          <p:cNvSpPr>
            <a:spLocks noGrp="1" noChangeArrowheads="1"/>
          </p:cNvSpPr>
          <p:nvPr>
            <p:ph type="title"/>
          </p:nvPr>
        </p:nvSpPr>
        <p:spPr>
          <a:xfrm>
            <a:off x="6156176" y="764704"/>
            <a:ext cx="2160587" cy="2879725"/>
          </a:xfrm>
          <a:solidFill>
            <a:srgbClr val="FFFF00">
              <a:alpha val="59999"/>
            </a:srgbClr>
          </a:solidFill>
        </p:spPr>
        <p:txBody>
          <a:bodyPr/>
          <a:lstStyle/>
          <a:p>
            <a:pPr eaLnBrk="1" hangingPunct="1"/>
            <a:r>
              <a:rPr lang="nl-NL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nl-NL" sz="2800" dirty="0" smtClean="0">
                <a:latin typeface="Arial" pitchFamily="34" charset="0"/>
                <a:cs typeface="Arial" pitchFamily="34" charset="0"/>
              </a:rPr>
            </a:br>
            <a:r>
              <a:rPr lang="nl-NL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nl-NL" sz="2800" dirty="0" smtClean="0">
                <a:latin typeface="Arial" pitchFamily="34" charset="0"/>
                <a:cs typeface="Arial" pitchFamily="34" charset="0"/>
              </a:rPr>
            </a:br>
            <a:r>
              <a:rPr lang="nl-NL" sz="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nl-NL" sz="600" dirty="0" smtClean="0">
                <a:latin typeface="Arial" pitchFamily="34" charset="0"/>
                <a:cs typeface="Arial" pitchFamily="34" charset="0"/>
              </a:rPr>
            </a:br>
            <a:r>
              <a:rPr lang="nl-NL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nl-NL" sz="2800" dirty="0" smtClean="0">
                <a:latin typeface="Arial" pitchFamily="34" charset="0"/>
                <a:cs typeface="Arial" pitchFamily="34" charset="0"/>
              </a:rPr>
            </a:br>
            <a:r>
              <a:rPr lang="nl-NL" sz="2800" dirty="0" smtClean="0">
                <a:latin typeface="Arial" pitchFamily="34" charset="0"/>
                <a:cs typeface="Arial" pitchFamily="34" charset="0"/>
              </a:rPr>
              <a:t>toekomstige </a:t>
            </a:r>
            <a:br>
              <a:rPr lang="nl-NL" sz="2800" dirty="0" smtClean="0">
                <a:latin typeface="Arial" pitchFamily="34" charset="0"/>
                <a:cs typeface="Arial" pitchFamily="34" charset="0"/>
              </a:rPr>
            </a:br>
            <a:r>
              <a:rPr lang="nl-NL" sz="2800" u="sng" dirty="0" smtClean="0">
                <a:latin typeface="Arial" pitchFamily="34" charset="0"/>
                <a:cs typeface="Arial" pitchFamily="34" charset="0"/>
              </a:rPr>
              <a:t>doelen</a:t>
            </a:r>
            <a:r>
              <a:rPr lang="nl-NL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nl-NL" sz="2800" dirty="0" smtClean="0">
                <a:latin typeface="Arial" pitchFamily="34" charset="0"/>
                <a:cs typeface="Arial" pitchFamily="34" charset="0"/>
              </a:rPr>
            </a:br>
            <a:r>
              <a:rPr lang="nl-NL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nl-NL" sz="2800" dirty="0" smtClean="0">
                <a:latin typeface="Arial" pitchFamily="34" charset="0"/>
                <a:cs typeface="Arial" pitchFamily="34" charset="0"/>
              </a:rPr>
            </a:br>
            <a:r>
              <a:rPr lang="nl-NL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nl-NL" sz="2800" dirty="0" smtClean="0">
                <a:latin typeface="Arial" pitchFamily="34" charset="0"/>
                <a:cs typeface="Arial" pitchFamily="34" charset="0"/>
              </a:rPr>
            </a:br>
            <a:endParaRPr lang="nl-NL" sz="5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Rectangle 52"/>
          <p:cNvSpPr>
            <a:spLocks noGrp="1" noChangeArrowheads="1"/>
          </p:cNvSpPr>
          <p:nvPr>
            <p:ph sz="half" idx="1"/>
          </p:nvPr>
        </p:nvSpPr>
        <p:spPr>
          <a:xfrm>
            <a:off x="611560" y="764704"/>
            <a:ext cx="2016125" cy="2879725"/>
          </a:xfrm>
          <a:solidFill>
            <a:srgbClr val="FFFF00">
              <a:alpha val="54117"/>
            </a:srgbClr>
          </a:solidFill>
        </p:spPr>
        <p:txBody>
          <a:bodyPr/>
          <a:lstStyle/>
          <a:p>
            <a:pPr marL="533400" indent="-533400" algn="ctr" eaLnBrk="1" hangingPunct="1">
              <a:buFontTx/>
              <a:buNone/>
            </a:pP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marL="533400" indent="-533400" algn="ctr" eaLnBrk="1" hangingPunct="1">
              <a:buFontTx/>
              <a:buNone/>
            </a:pPr>
            <a:endParaRPr lang="nl-NL" sz="1200" dirty="0" smtClean="0">
              <a:latin typeface="Arial" pitchFamily="34" charset="0"/>
              <a:cs typeface="Arial" pitchFamily="34" charset="0"/>
            </a:endParaRPr>
          </a:p>
          <a:p>
            <a:pPr marL="533400" indent="-533400" algn="ctr" eaLnBrk="1" hangingPunct="1"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eerdere </a:t>
            </a:r>
          </a:p>
          <a:p>
            <a:pPr marL="533400" indent="-533400" algn="ctr" eaLnBrk="1" hangingPunct="1">
              <a:buFontTx/>
              <a:buNone/>
            </a:pPr>
            <a:r>
              <a:rPr lang="nl-NL" u="sng" dirty="0" smtClean="0">
                <a:latin typeface="Arial" pitchFamily="34" charset="0"/>
                <a:cs typeface="Arial" pitchFamily="34" charset="0"/>
              </a:rPr>
              <a:t>doelen</a:t>
            </a:r>
          </a:p>
          <a:p>
            <a:pPr marL="533400" indent="-533400" algn="ctr" eaLnBrk="1" hangingPunct="1">
              <a:buFontTx/>
              <a:buNone/>
            </a:pP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marL="533400" indent="-533400" algn="ctr" eaLnBrk="1" hangingPunct="1">
              <a:buFontTx/>
              <a:buNone/>
            </a:pPr>
            <a:endParaRPr lang="nl-NL" sz="40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7" name="Rectangle 53"/>
          <p:cNvSpPr>
            <a:spLocks noGrp="1" noChangeArrowheads="1"/>
          </p:cNvSpPr>
          <p:nvPr>
            <p:ph sz="half" idx="2"/>
          </p:nvPr>
        </p:nvSpPr>
        <p:spPr>
          <a:xfrm>
            <a:off x="3347864" y="764704"/>
            <a:ext cx="2089150" cy="2879725"/>
          </a:xfrm>
          <a:solidFill>
            <a:srgbClr val="FFFF00"/>
          </a:solidFill>
        </p:spPr>
        <p:txBody>
          <a:bodyPr/>
          <a:lstStyle/>
          <a:p>
            <a:pPr algn="ctr" eaLnBrk="1" hangingPunct="1">
              <a:buFontTx/>
              <a:buNone/>
            </a:pPr>
            <a:endParaRPr lang="nl-NL" u="sng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nl-NL" sz="200" u="sng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nl-NL" u="sng" dirty="0" smtClean="0">
                <a:latin typeface="Arial" pitchFamily="34" charset="0"/>
                <a:cs typeface="Arial" pitchFamily="34" charset="0"/>
              </a:rPr>
              <a:t>doelen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van</a:t>
            </a:r>
          </a:p>
          <a:p>
            <a:pPr algn="ctr" eaLnBrk="1" hangingPunct="1"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vandaag</a:t>
            </a:r>
          </a:p>
          <a:p>
            <a:pPr algn="ctr" eaLnBrk="1" hangingPunct="1">
              <a:buFontTx/>
              <a:buNone/>
            </a:pPr>
            <a:endParaRPr lang="nl-NL" dirty="0" smtClean="0">
              <a:latin typeface="Arial" pitchFamily="34" charset="0"/>
              <a:cs typeface="Arial" pitchFamily="34" charset="0"/>
              <a:sym typeface="Wingdings 3" pitchFamily="18" charset="2"/>
            </a:endParaRPr>
          </a:p>
          <a:p>
            <a:pPr algn="ctr" eaLnBrk="1" hangingPunct="1">
              <a:buFontTx/>
              <a:buNone/>
            </a:pPr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700338" y="1773238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endParaRPr lang="nl-NL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6011863" y="765175"/>
            <a:ext cx="2160587" cy="2879725"/>
          </a:xfrm>
          <a:solidFill>
            <a:srgbClr val="FFFF00">
              <a:alpha val="60001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nl-NL" sz="2800" dirty="0" smtClean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55"/>
                    </a:outerShdw>
                  </a:cont>
                  <a:cont type="tree" name="">
                    <a:effect ref="fillLine"/>
                    <a:outerShdw dist="38100" dir="2700000" algn="tl">
                      <a:srgbClr val="999800"/>
                    </a:outerShdw>
                  </a:cont>
                  <a:effect ref="fillLine"/>
                </a:effectDag>
                <a:latin typeface="Arial" pitchFamily="34" charset="0"/>
                <a:cs typeface="Arial" pitchFamily="34" charset="0"/>
              </a:rPr>
              <a:t/>
            </a:r>
            <a:br>
              <a:rPr lang="nl-NL" sz="2800" dirty="0" smtClean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55"/>
                    </a:outerShdw>
                  </a:cont>
                  <a:cont type="tree" name="">
                    <a:effect ref="fillLine"/>
                    <a:outerShdw dist="38100" dir="2700000" algn="tl">
                      <a:srgbClr val="999800"/>
                    </a:outerShdw>
                  </a:cont>
                  <a:effect ref="fillLine"/>
                </a:effectDag>
                <a:latin typeface="Arial" pitchFamily="34" charset="0"/>
                <a:cs typeface="Arial" pitchFamily="34" charset="0"/>
              </a:rPr>
            </a:br>
            <a:r>
              <a:rPr lang="nl-NL" sz="2800" dirty="0" smtClean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55"/>
                    </a:outerShdw>
                  </a:cont>
                  <a:cont type="tree" name="">
                    <a:effect ref="fillLine"/>
                    <a:outerShdw dist="38100" dir="2700000" algn="tl">
                      <a:srgbClr val="999800"/>
                    </a:outerShdw>
                  </a:cont>
                  <a:effect ref="fillLine"/>
                </a:effectDag>
                <a:latin typeface="Arial" pitchFamily="34" charset="0"/>
                <a:cs typeface="Arial" pitchFamily="34" charset="0"/>
              </a:rPr>
              <a:t/>
            </a:r>
            <a:br>
              <a:rPr lang="nl-NL" sz="2800" dirty="0" smtClean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55"/>
                    </a:outerShdw>
                  </a:cont>
                  <a:cont type="tree" name="">
                    <a:effect ref="fillLine"/>
                    <a:outerShdw dist="38100" dir="2700000" algn="tl">
                      <a:srgbClr val="999800"/>
                    </a:outerShdw>
                  </a:cont>
                  <a:effect ref="fillLine"/>
                </a:effectDag>
                <a:latin typeface="Arial" pitchFamily="34" charset="0"/>
                <a:cs typeface="Arial" pitchFamily="34" charset="0"/>
              </a:rPr>
            </a:br>
            <a:r>
              <a:rPr lang="nl-NL" sz="2800" dirty="0" smtClean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55"/>
                    </a:outerShdw>
                  </a:cont>
                  <a:cont type="tree" name="">
                    <a:effect ref="fillLine"/>
                    <a:outerShdw dist="38100" dir="2700000" algn="tl">
                      <a:srgbClr val="999800"/>
                    </a:outerShdw>
                  </a:cont>
                  <a:effect ref="fillLine"/>
                </a:effectDag>
                <a:latin typeface="Arial" pitchFamily="34" charset="0"/>
                <a:cs typeface="Arial" pitchFamily="34" charset="0"/>
              </a:rPr>
              <a:t/>
            </a:r>
            <a:br>
              <a:rPr lang="nl-NL" sz="2800" dirty="0" smtClean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55"/>
                    </a:outerShdw>
                  </a:cont>
                  <a:cont type="tree" name="">
                    <a:effect ref="fillLine"/>
                    <a:outerShdw dist="38100" dir="2700000" algn="tl">
                      <a:srgbClr val="999800"/>
                    </a:outerShdw>
                  </a:cont>
                  <a:effect ref="fillLine"/>
                </a:effectDag>
                <a:latin typeface="Arial" pitchFamily="34" charset="0"/>
                <a:cs typeface="Arial" pitchFamily="34" charset="0"/>
              </a:rPr>
            </a:br>
            <a:r>
              <a:rPr lang="nl-NL" sz="2800" dirty="0" smtClean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55"/>
                    </a:outerShdw>
                  </a:cont>
                  <a:cont type="tree" name="">
                    <a:effect ref="fillLine"/>
                    <a:outerShdw dist="38100" dir="2700000" algn="tl">
                      <a:srgbClr val="999800"/>
                    </a:outerShdw>
                  </a:cont>
                  <a:effect ref="fillLine"/>
                </a:effectDag>
                <a:latin typeface="Arial" pitchFamily="34" charset="0"/>
                <a:cs typeface="Arial" pitchFamily="34" charset="0"/>
              </a:rPr>
              <a:t>toekomstige </a:t>
            </a:r>
            <a:br>
              <a:rPr lang="nl-NL" sz="2800" dirty="0" smtClean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55"/>
                    </a:outerShdw>
                  </a:cont>
                  <a:cont type="tree" name="">
                    <a:effect ref="fillLine"/>
                    <a:outerShdw dist="38100" dir="2700000" algn="tl">
                      <a:srgbClr val="999800"/>
                    </a:outerShdw>
                  </a:cont>
                  <a:effect ref="fillLine"/>
                </a:effectDag>
                <a:latin typeface="Arial" pitchFamily="34" charset="0"/>
                <a:cs typeface="Arial" pitchFamily="34" charset="0"/>
              </a:rPr>
            </a:br>
            <a:r>
              <a:rPr lang="nl-NL" sz="2800" u="sng" dirty="0" smtClean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55"/>
                    </a:outerShdw>
                  </a:cont>
                  <a:cont type="tree" name="">
                    <a:effect ref="fillLine"/>
                    <a:outerShdw dist="38100" dir="2700000" algn="tl">
                      <a:srgbClr val="999800"/>
                    </a:outerShdw>
                  </a:cont>
                  <a:effect ref="fillLine"/>
                </a:effectDag>
                <a:latin typeface="Arial" pitchFamily="34" charset="0"/>
                <a:cs typeface="Arial" pitchFamily="34" charset="0"/>
              </a:rPr>
              <a:t>doelen</a:t>
            </a:r>
            <a:r>
              <a:rPr lang="nl-NL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nl-NL" sz="2800" dirty="0" smtClean="0">
                <a:latin typeface="Arial" pitchFamily="34" charset="0"/>
                <a:cs typeface="Arial" pitchFamily="34" charset="0"/>
              </a:rPr>
            </a:br>
            <a:r>
              <a:rPr lang="nl-NL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nl-NL" sz="2800" dirty="0" smtClean="0">
                <a:latin typeface="Arial" pitchFamily="34" charset="0"/>
                <a:cs typeface="Arial" pitchFamily="34" charset="0"/>
              </a:rPr>
            </a:br>
            <a:r>
              <a:rPr lang="nl-NL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nl-NL" sz="2800" dirty="0" smtClean="0">
                <a:latin typeface="Arial" pitchFamily="34" charset="0"/>
                <a:cs typeface="Arial" pitchFamily="34" charset="0"/>
              </a:rPr>
            </a:br>
            <a:endParaRPr lang="nl-NL" sz="5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95288" y="765175"/>
            <a:ext cx="2016125" cy="2879725"/>
          </a:xfrm>
          <a:solidFill>
            <a:srgbClr val="FFFF00">
              <a:alpha val="54117"/>
            </a:srgbClr>
          </a:solidFill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eerdere </a:t>
            </a: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nl-NL" u="sng" dirty="0" smtClean="0">
                <a:latin typeface="Arial" pitchFamily="34" charset="0"/>
                <a:cs typeface="Arial" pitchFamily="34" charset="0"/>
              </a:rPr>
              <a:t>doelen</a:t>
            </a: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endParaRPr lang="nl-NL" sz="4000" i="1" dirty="0" smtClean="0">
              <a:latin typeface="Arial" pitchFamily="34" charset="0"/>
              <a:cs typeface="Arial" pitchFamily="34" charset="0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nl-NL" sz="4000" i="1" dirty="0" smtClean="0">
                <a:latin typeface="Arial" pitchFamily="34" charset="0"/>
                <a:cs typeface="Arial" pitchFamily="34" charset="0"/>
              </a:rPr>
              <a:t>passé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3203575" y="765175"/>
            <a:ext cx="2089150" cy="2879725"/>
          </a:xfrm>
          <a:solidFill>
            <a:srgbClr val="FFFF00"/>
          </a:solidFill>
          <a:ln w="47625">
            <a:solidFill>
              <a:srgbClr val="FF0000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nl-NL" sz="200" u="sng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nl-NL" u="sng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nl-NL" u="sng" dirty="0" smtClean="0">
                <a:latin typeface="Arial" pitchFamily="34" charset="0"/>
                <a:cs typeface="Arial" pitchFamily="34" charset="0"/>
              </a:rPr>
              <a:t>doelen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van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vandaag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nl-NL" dirty="0" smtClean="0">
              <a:latin typeface="Arial" pitchFamily="34" charset="0"/>
              <a:cs typeface="Arial" pitchFamily="34" charset="0"/>
              <a:sym typeface="Wingdings 3" pitchFamily="18" charset="2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nl-NL" sz="4800" dirty="0" smtClean="0">
                <a:latin typeface="Arial" pitchFamily="34" charset="0"/>
                <a:cs typeface="Arial" pitchFamily="34" charset="0"/>
                <a:sym typeface="Wingdings 3" pitchFamily="18" charset="2"/>
              </a:rPr>
              <a:t>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484438" y="3860800"/>
            <a:ext cx="388778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00000"/>
              </a:lnSpc>
            </a:pPr>
            <a:r>
              <a:rPr lang="nl-N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gebaseerd op</a:t>
            </a:r>
          </a:p>
          <a:p>
            <a:pPr marL="342900" indent="-342900" algn="ctr">
              <a:lnSpc>
                <a:spcPct val="100000"/>
              </a:lnSpc>
            </a:pPr>
            <a:r>
              <a:rPr lang="nl-NL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huidige</a:t>
            </a:r>
            <a:r>
              <a:rPr lang="nl-N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kennis </a:t>
            </a:r>
            <a:endParaRPr lang="nl-N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lnSpc>
                <a:spcPct val="100000"/>
              </a:lnSpc>
            </a:pPr>
            <a:r>
              <a:rPr lang="nl-N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</a:t>
            </a:r>
            <a:endParaRPr lang="nl-N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lnSpc>
                <a:spcPct val="100000"/>
              </a:lnSpc>
            </a:pPr>
            <a:r>
              <a:rPr lang="nl-NL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huidige</a:t>
            </a:r>
            <a:r>
              <a:rPr lang="nl-N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opvattingen</a:t>
            </a:r>
          </a:p>
          <a:p>
            <a:pPr marL="342900" indent="-342900" algn="ctr">
              <a:lnSpc>
                <a:spcPct val="100000"/>
              </a:lnSpc>
            </a:pPr>
            <a:endParaRPr lang="nl-N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H="1">
            <a:off x="323850" y="692150"/>
            <a:ext cx="2087563" cy="302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86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uiExpand="1" build="p" animBg="1"/>
      <p:bldP spid="28679" grpId="0" animBg="1"/>
      <p:bldP spid="2867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5" descr="DSCF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-485775"/>
            <a:ext cx="5756275" cy="765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700338" y="1773238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endParaRPr lang="nl-NL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6300192" y="2780928"/>
            <a:ext cx="2304256" cy="1440879"/>
          </a:xfrm>
          <a:solidFill>
            <a:schemeClr val="bg1">
              <a:lumMod val="50000"/>
              <a:alpha val="60000"/>
            </a:schemeClr>
          </a:solidFill>
        </p:spPr>
        <p:txBody>
          <a:bodyPr/>
          <a:lstStyle/>
          <a:p>
            <a:pPr algn="l" eaLnBrk="1" hangingPunct="1"/>
            <a:r>
              <a:rPr lang="nl-NL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voorbeeld</a:t>
            </a:r>
            <a:r>
              <a:rPr lang="nl-N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nl-N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nl-N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strooisel van o.a. linde is gunstig </a:t>
            </a:r>
            <a:br>
              <a:rPr lang="nl-N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nl-N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voor vegetatie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23528" y="3573016"/>
            <a:ext cx="2736304" cy="1440929"/>
          </a:xfrm>
          <a:solidFill>
            <a:schemeClr val="bg1">
              <a:lumMod val="50000"/>
              <a:alpha val="54000"/>
            </a:schemeClr>
          </a:solidFill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nl-NL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voorbeeld</a:t>
            </a:r>
            <a:r>
              <a:rPr lang="nl-N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nl-N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Natuurmonumenten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nl-N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beschouwt esdoorn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nl-N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 als inheemse soort</a:t>
            </a:r>
          </a:p>
        </p:txBody>
      </p:sp>
      <p:sp>
        <p:nvSpPr>
          <p:cNvPr id="90117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3779838" y="765175"/>
            <a:ext cx="2089150" cy="2879725"/>
          </a:xfrm>
          <a:solidFill>
            <a:srgbClr val="FFFF00"/>
          </a:solidFill>
          <a:ln w="47625">
            <a:solidFill>
              <a:srgbClr val="FF0000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nl-NL" sz="800" u="sng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nl-NL" u="sng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nl-NL" u="sng" dirty="0" smtClean="0">
                <a:latin typeface="Arial" pitchFamily="34" charset="0"/>
                <a:cs typeface="Arial" pitchFamily="34" charset="0"/>
              </a:rPr>
              <a:t>doelen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van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vandaag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nl-NL" dirty="0" smtClean="0">
              <a:latin typeface="Arial" pitchFamily="34" charset="0"/>
              <a:cs typeface="Arial" pitchFamily="34" charset="0"/>
              <a:sym typeface="Wingdings 3" pitchFamily="18" charset="2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nl-NL" sz="4800" dirty="0" smtClean="0">
                <a:latin typeface="Arial" pitchFamily="34" charset="0"/>
                <a:cs typeface="Arial" pitchFamily="34" charset="0"/>
                <a:sym typeface="Wingdings 3" pitchFamily="18" charset="2"/>
              </a:rPr>
              <a:t>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3059113" y="4005263"/>
            <a:ext cx="36353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00000"/>
              </a:lnSpc>
            </a:pPr>
            <a:r>
              <a:rPr lang="nl-N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gebaseerd op</a:t>
            </a:r>
          </a:p>
          <a:p>
            <a:pPr marL="342900" indent="-342900" algn="ctr">
              <a:lnSpc>
                <a:spcPct val="100000"/>
              </a:lnSpc>
            </a:pPr>
            <a:r>
              <a:rPr lang="nl-NL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huidige</a:t>
            </a:r>
            <a:r>
              <a:rPr lang="nl-N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kennis </a:t>
            </a:r>
          </a:p>
          <a:p>
            <a:pPr marL="342900" indent="-342900" algn="ctr">
              <a:lnSpc>
                <a:spcPct val="100000"/>
              </a:lnSpc>
            </a:pPr>
            <a:r>
              <a:rPr lang="nl-N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</a:t>
            </a:r>
          </a:p>
          <a:p>
            <a:pPr marL="342900" indent="-342900" algn="ctr">
              <a:lnSpc>
                <a:spcPct val="100000"/>
              </a:lnSpc>
            </a:pPr>
            <a:r>
              <a:rPr lang="nl-NL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huidige</a:t>
            </a:r>
            <a:r>
              <a:rPr lang="nl-N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opvattingen</a:t>
            </a:r>
          </a:p>
          <a:p>
            <a:pPr marL="342900" indent="-342900" algn="ctr">
              <a:lnSpc>
                <a:spcPct val="100000"/>
              </a:lnSpc>
            </a:pPr>
            <a:endParaRPr lang="nl-N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23" name="Freeform 11"/>
          <p:cNvSpPr>
            <a:spLocks/>
          </p:cNvSpPr>
          <p:nvPr/>
        </p:nvSpPr>
        <p:spPr bwMode="auto">
          <a:xfrm>
            <a:off x="1763713" y="5157192"/>
            <a:ext cx="1370012" cy="719732"/>
          </a:xfrm>
          <a:custGeom>
            <a:avLst/>
            <a:gdLst>
              <a:gd name="T0" fmla="*/ 1370012 w 1089"/>
              <a:gd name="T1" fmla="*/ 1208447 h 485"/>
              <a:gd name="T2" fmla="*/ 309479 w 1089"/>
              <a:gd name="T3" fmla="*/ 1091070 h 485"/>
              <a:gd name="T4" fmla="*/ 0 w 1089"/>
              <a:gd name="T5" fmla="*/ 0 h 485"/>
              <a:gd name="T6" fmla="*/ 0 60000 65536"/>
              <a:gd name="T7" fmla="*/ 0 60000 65536"/>
              <a:gd name="T8" fmla="*/ 0 60000 65536"/>
              <a:gd name="T9" fmla="*/ 0 w 1089"/>
              <a:gd name="T10" fmla="*/ 0 h 485"/>
              <a:gd name="T11" fmla="*/ 1089 w 1089"/>
              <a:gd name="T12" fmla="*/ 485 h 4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9" h="485">
                <a:moveTo>
                  <a:pt x="1089" y="453"/>
                </a:moveTo>
                <a:cubicBezTo>
                  <a:pt x="949" y="446"/>
                  <a:pt x="427" y="485"/>
                  <a:pt x="246" y="409"/>
                </a:cubicBezTo>
                <a:cubicBezTo>
                  <a:pt x="65" y="333"/>
                  <a:pt x="51" y="85"/>
                  <a:pt x="0" y="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nl-NL">
              <a:latin typeface="Arial" pitchFamily="34" charset="0"/>
              <a:cs typeface="Arial" pitchFamily="34" charset="0"/>
            </a:endParaRPr>
          </a:p>
        </p:txBody>
      </p:sp>
      <p:sp>
        <p:nvSpPr>
          <p:cNvPr id="90124" name="Freeform 12"/>
          <p:cNvSpPr>
            <a:spLocks/>
          </p:cNvSpPr>
          <p:nvPr/>
        </p:nvSpPr>
        <p:spPr bwMode="auto">
          <a:xfrm>
            <a:off x="6228184" y="4293096"/>
            <a:ext cx="1171253" cy="504056"/>
          </a:xfrm>
          <a:custGeom>
            <a:avLst/>
            <a:gdLst>
              <a:gd name="T0" fmla="*/ 0 w 511"/>
              <a:gd name="T1" fmla="*/ 1003300 h 632"/>
              <a:gd name="T2" fmla="*/ 642938 w 511"/>
              <a:gd name="T3" fmla="*/ 782637 h 632"/>
              <a:gd name="T4" fmla="*/ 811213 w 511"/>
              <a:gd name="T5" fmla="*/ 0 h 632"/>
              <a:gd name="T6" fmla="*/ 0 60000 65536"/>
              <a:gd name="T7" fmla="*/ 0 60000 65536"/>
              <a:gd name="T8" fmla="*/ 0 60000 65536"/>
              <a:gd name="T9" fmla="*/ 0 w 511"/>
              <a:gd name="T10" fmla="*/ 0 h 632"/>
              <a:gd name="T11" fmla="*/ 511 w 511"/>
              <a:gd name="T12" fmla="*/ 632 h 6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1" h="632">
                <a:moveTo>
                  <a:pt x="0" y="632"/>
                </a:moveTo>
                <a:cubicBezTo>
                  <a:pt x="67" y="607"/>
                  <a:pt x="320" y="598"/>
                  <a:pt x="405" y="493"/>
                </a:cubicBezTo>
                <a:cubicBezTo>
                  <a:pt x="490" y="388"/>
                  <a:pt x="489" y="103"/>
                  <a:pt x="511" y="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nl-N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23528" y="1556792"/>
            <a:ext cx="2736304" cy="1440929"/>
          </a:xfrm>
          <a:prstGeom prst="rect">
            <a:avLst/>
          </a:prstGeom>
          <a:solidFill>
            <a:schemeClr val="bg1">
              <a:lumMod val="50000"/>
              <a:alpha val="54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marR="0" lvl="0" indent="-5334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voorbeeld:</a:t>
            </a:r>
          </a:p>
          <a:p>
            <a:pPr marL="533400" marR="0" lvl="0" indent="-5334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sinds Bleeker is hout-</a:t>
            </a:r>
          </a:p>
          <a:p>
            <a:pPr marL="533400" marR="0" lvl="0" indent="-5334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productie weer ’in’</a:t>
            </a: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animBg="1"/>
      <p:bldP spid="90116" grpId="0" build="p" animBg="1"/>
      <p:bldP spid="90123" grpId="0" animBg="1"/>
      <p:bldP spid="90124" grpId="0" animBg="1"/>
      <p:bldP spid="9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 descr="C:\Users\Simon\Desktop\KLINGEN  BOMEN\communicatie\plaatjes\bosplaatjes\Wandelbos\excursie wandelbo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11560" y="3356992"/>
            <a:ext cx="2736303" cy="792088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nl-NL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antwoord: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nl-NL" i="1" dirty="0" smtClean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60032" y="404664"/>
            <a:ext cx="4283968" cy="2880320"/>
          </a:xfrm>
        </p:spPr>
        <p:txBody>
          <a:bodyPr/>
          <a:lstStyle/>
          <a:p>
            <a:pPr eaLnBrk="1" hangingPunct="1"/>
            <a:r>
              <a:rPr lang="nl-NL" sz="2400" dirty="0" smtClean="0">
                <a:latin typeface="Arial" pitchFamily="34" charset="0"/>
                <a:cs typeface="Arial" pitchFamily="34" charset="0"/>
              </a:rPr>
              <a:t>wisselende doelen</a:t>
            </a:r>
          </a:p>
          <a:p>
            <a:pPr eaLnBrk="1" hangingPunct="1"/>
            <a:r>
              <a:rPr lang="nl-NL" sz="2400" dirty="0" smtClean="0">
                <a:latin typeface="Arial" pitchFamily="34" charset="0"/>
                <a:cs typeface="Arial" pitchFamily="34" charset="0"/>
              </a:rPr>
              <a:t>bosontwikkeling ?</a:t>
            </a:r>
          </a:p>
          <a:p>
            <a:pPr eaLnBrk="1" hangingPunct="1"/>
            <a:r>
              <a:rPr lang="nl-NL" sz="2400" dirty="0" smtClean="0">
                <a:latin typeface="Arial" pitchFamily="34" charset="0"/>
                <a:cs typeface="Arial" pitchFamily="34" charset="0"/>
              </a:rPr>
              <a:t>kans op storm / ijzel</a:t>
            </a:r>
          </a:p>
          <a:p>
            <a:pPr eaLnBrk="1" hangingPunct="1"/>
            <a:r>
              <a:rPr lang="nl-NL" sz="2400" dirty="0" smtClean="0">
                <a:latin typeface="Arial" pitchFamily="34" charset="0"/>
                <a:cs typeface="Arial" pitchFamily="34" charset="0"/>
              </a:rPr>
              <a:t>veranderlijke houtmarkt</a:t>
            </a:r>
          </a:p>
          <a:p>
            <a:pPr eaLnBrk="1" hangingPunct="1"/>
            <a:r>
              <a:rPr lang="nl-NL" sz="2400" dirty="0" smtClean="0">
                <a:latin typeface="Arial" pitchFamily="34" charset="0"/>
                <a:cs typeface="Arial" pitchFamily="34" charset="0"/>
              </a:rPr>
              <a:t>klimaatverandering</a:t>
            </a:r>
          </a:p>
          <a:p>
            <a:pPr eaLnBrk="1" hangingPunct="1"/>
            <a:r>
              <a:rPr lang="nl-NL" sz="2400" dirty="0" smtClean="0">
                <a:latin typeface="Arial" pitchFamily="34" charset="0"/>
                <a:cs typeface="Arial" pitchFamily="34" charset="0"/>
              </a:rPr>
              <a:t>nieuwe kennis</a:t>
            </a:r>
          </a:p>
          <a:p>
            <a:pPr eaLnBrk="1" hangingPunct="1"/>
            <a:r>
              <a:rPr lang="nl-NL" sz="2400" dirty="0" smtClean="0">
                <a:latin typeface="Arial" pitchFamily="34" charset="0"/>
                <a:cs typeface="Arial" pitchFamily="34" charset="0"/>
              </a:rPr>
              <a:t>……. 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611560" y="764704"/>
            <a:ext cx="43204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/>
            <a:r>
              <a:rPr lang="nl-NL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onzekere toekomst:</a:t>
            </a:r>
            <a:endParaRPr lang="nl-NL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33400" indent="-533400"/>
            <a:endParaRPr lang="nl-N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33400" indent="-533400"/>
            <a:endParaRPr lang="nl-N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33400" indent="-533400"/>
            <a:endParaRPr lang="nl-N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33400" indent="-533400"/>
            <a:endParaRPr lang="nl-NL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33400" indent="-533400"/>
            <a:endParaRPr lang="nl-NL" i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83568" y="4293096"/>
            <a:ext cx="80648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>
              <a:buClr>
                <a:srgbClr val="FF0000"/>
              </a:buClr>
              <a:buFont typeface="Wingdings" pitchFamily="2" charset="2"/>
              <a:buChar char="§"/>
            </a:pPr>
            <a:r>
              <a:rPr lang="nl-NL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beheer behoudend</a:t>
            </a:r>
          </a:p>
          <a:p>
            <a:pPr marL="533400" indent="-533400">
              <a:buClr>
                <a:srgbClr val="FF0000"/>
              </a:buClr>
              <a:buFont typeface="Wingdings" pitchFamily="2" charset="2"/>
              <a:buChar char="§"/>
            </a:pPr>
            <a:r>
              <a:rPr lang="nl-NL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bouw flexibiliteit in </a:t>
            </a:r>
          </a:p>
          <a:p>
            <a:pPr marL="533400" indent="-533400">
              <a:buClr>
                <a:srgbClr val="FF0000"/>
              </a:buClr>
              <a:buFont typeface="Wingdings" pitchFamily="2" charset="2"/>
              <a:buChar char="§"/>
            </a:pPr>
            <a:r>
              <a:rPr lang="nl-NL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kies duurzame mengingen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3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4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/>
          </p:nvPr>
        </p:nvSpPr>
        <p:spPr>
          <a:xfrm>
            <a:off x="457200" y="274638"/>
            <a:ext cx="8240713" cy="5880100"/>
          </a:xfrm>
        </p:spPr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13315" name="Picture 7" descr="De kleine Hoogstraat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hoek 4"/>
          <p:cNvSpPr/>
          <p:nvPr/>
        </p:nvSpPr>
        <p:spPr>
          <a:xfrm>
            <a:off x="323528" y="33265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buNone/>
            </a:pPr>
            <a:r>
              <a:rPr lang="nl-NL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wisselwerking tussen doel en bos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691680" y="3789040"/>
            <a:ext cx="151216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douglas</a:t>
            </a:r>
            <a:endParaRPr lang="nl-N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79512" y="3573016"/>
            <a:ext cx="118864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lariks</a:t>
            </a:r>
            <a:endParaRPr lang="nl-N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860032" y="4365104"/>
            <a:ext cx="187220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groveden</a:t>
            </a:r>
            <a:endParaRPr lang="nl-N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851920" y="3429000"/>
            <a:ext cx="93610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berk</a:t>
            </a:r>
            <a:endParaRPr lang="nl-N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4797425"/>
            <a:ext cx="7272337" cy="1143000"/>
          </a:xfrm>
        </p:spPr>
        <p:txBody>
          <a:bodyPr/>
          <a:lstStyle/>
          <a:p>
            <a:pPr eaLnBrk="1" hangingPunct="1"/>
            <a:r>
              <a:rPr lang="nl-NL" smtClean="0">
                <a:latin typeface="Arial" pitchFamily="34" charset="0"/>
                <a:cs typeface="Arial" pitchFamily="34" charset="0"/>
              </a:rPr>
              <a:t>opstandsbeheerdoel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476375" y="981075"/>
            <a:ext cx="2016125" cy="27368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nl-NL" sz="3600" smtClean="0">
                <a:latin typeface="Arial" pitchFamily="34" charset="0"/>
                <a:cs typeface="Arial" pitchFamily="34" charset="0"/>
              </a:rPr>
              <a:t>douglas </a:t>
            </a:r>
          </a:p>
          <a:p>
            <a:pPr algn="ctr" eaLnBrk="1" hangingPunct="1">
              <a:buFontTx/>
              <a:buNone/>
            </a:pPr>
            <a:r>
              <a:rPr lang="nl-NL" sz="3600" smtClean="0">
                <a:latin typeface="Arial" pitchFamily="34" charset="0"/>
                <a:cs typeface="Arial" pitchFamily="34" charset="0"/>
              </a:rPr>
              <a:t>berk </a:t>
            </a:r>
          </a:p>
          <a:p>
            <a:pPr algn="ctr" eaLnBrk="1" hangingPunct="1">
              <a:buFontTx/>
              <a:buNone/>
            </a:pPr>
            <a:r>
              <a:rPr lang="nl-NL" sz="3600" smtClean="0">
                <a:latin typeface="Arial" pitchFamily="34" charset="0"/>
                <a:cs typeface="Arial" pitchFamily="34" charset="0"/>
              </a:rPr>
              <a:t>lariks</a:t>
            </a:r>
          </a:p>
        </p:txBody>
      </p:sp>
      <p:sp>
        <p:nvSpPr>
          <p:cNvPr id="14340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5076825" y="1268413"/>
            <a:ext cx="2520950" cy="18716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nl-NL" sz="3600" dirty="0" smtClean="0">
                <a:latin typeface="Arial" pitchFamily="34" charset="0"/>
                <a:cs typeface="Arial" pitchFamily="34" charset="0"/>
              </a:rPr>
              <a:t>groveden</a:t>
            </a:r>
          </a:p>
          <a:p>
            <a:pPr algn="ctr" eaLnBrk="1" hangingPunct="1">
              <a:buFontTx/>
              <a:buNone/>
            </a:pPr>
            <a:r>
              <a:rPr lang="nl-NL" sz="3600" dirty="0" smtClean="0">
                <a:latin typeface="Arial" pitchFamily="34" charset="0"/>
                <a:cs typeface="Arial" pitchFamily="34" charset="0"/>
              </a:rPr>
              <a:t>berk</a:t>
            </a:r>
          </a:p>
        </p:txBody>
      </p:sp>
      <p:sp>
        <p:nvSpPr>
          <p:cNvPr id="14341" name="Line 6"/>
          <p:cNvSpPr>
            <a:spLocks noChangeShapeType="1"/>
          </p:cNvSpPr>
          <p:nvPr/>
        </p:nvSpPr>
        <p:spPr bwMode="auto">
          <a:xfrm flipV="1">
            <a:off x="5219700" y="3068638"/>
            <a:ext cx="720725" cy="1944687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nl-NL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 flipH="1" flipV="1">
            <a:off x="3059113" y="3068638"/>
            <a:ext cx="1152525" cy="1944687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nl-N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/>
          </p:nvPr>
        </p:nvSpPr>
        <p:spPr>
          <a:xfrm>
            <a:off x="457200" y="274638"/>
            <a:ext cx="8240713" cy="5880100"/>
          </a:xfrm>
        </p:spPr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15363" name="Picture 5" descr="Berken (2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nl-NL" sz="5400" dirty="0" smtClean="0">
                <a:latin typeface="Arial" pitchFamily="34" charset="0"/>
                <a:cs typeface="Arial" pitchFamily="34" charset="0"/>
              </a:rPr>
              <a:t>Levende planning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989138"/>
            <a:ext cx="8713787" cy="4094162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nl-NL" sz="3600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r>
              <a:rPr lang="nl-NL" sz="3600" dirty="0" smtClean="0">
                <a:latin typeface="Arial" pitchFamily="34" charset="0"/>
                <a:cs typeface="Arial" pitchFamily="34" charset="0"/>
              </a:rPr>
              <a:t>Heldere</a:t>
            </a:r>
            <a:r>
              <a:rPr lang="nl-NL" sz="3600" i="1" dirty="0" smtClean="0">
                <a:latin typeface="Arial" pitchFamily="34" charset="0"/>
                <a:cs typeface="Arial" pitchFamily="34" charset="0"/>
              </a:rPr>
              <a:t> koers </a:t>
            </a:r>
            <a:r>
              <a:rPr lang="nl-NL" sz="3600" dirty="0" smtClean="0">
                <a:latin typeface="Arial" pitchFamily="34" charset="0"/>
                <a:cs typeface="Arial" pitchFamily="34" charset="0"/>
              </a:rPr>
              <a:t>geeft doelen voor vandaag</a:t>
            </a:r>
          </a:p>
          <a:p>
            <a:pPr marL="609600" indent="-609600" eaLnBrk="1" hangingPunct="1">
              <a:buFontTx/>
              <a:buNone/>
            </a:pPr>
            <a:endParaRPr lang="nl-NL" sz="3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>
                <a:latin typeface="Arial" pitchFamily="34" charset="0"/>
                <a:cs typeface="Arial" pitchFamily="34" charset="0"/>
              </a:rPr>
              <a:t>Doelen bos Utrechts Landschap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060575"/>
            <a:ext cx="8229600" cy="4094163"/>
          </a:xfrm>
        </p:spPr>
        <p:txBody>
          <a:bodyPr/>
          <a:lstStyle/>
          <a:p>
            <a:pPr eaLnBrk="1" hangingPunct="1">
              <a:buSzPct val="5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oud bos, oude bomen </a:t>
            </a:r>
          </a:p>
          <a:p>
            <a:pPr eaLnBrk="1" hangingPunct="1">
              <a:buSzPct val="5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gemengd (tenzij)</a:t>
            </a:r>
          </a:p>
          <a:p>
            <a:pPr eaLnBrk="1" hangingPunct="1">
              <a:buSzPct val="5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variatie in structuur en in beeld </a:t>
            </a:r>
          </a:p>
          <a:p>
            <a:pPr eaLnBrk="1" hangingPunct="1">
              <a:buSzPct val="5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aandeel dood hout</a:t>
            </a:r>
          </a:p>
          <a:p>
            <a:pPr eaLnBrk="1" hangingPunct="1">
              <a:buSzPct val="5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overwegend inheems</a:t>
            </a:r>
          </a:p>
          <a:p>
            <a:pPr eaLnBrk="1" hangingPunct="1">
              <a:buSzPct val="5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waardevol hout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/>
          </p:nvPr>
        </p:nvSpPr>
        <p:spPr>
          <a:xfrm>
            <a:off x="457200" y="274638"/>
            <a:ext cx="8240713" cy="5880100"/>
          </a:xfrm>
        </p:spPr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24579" name="Picture 5" descr="Roosendaal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nl-NL" smtClean="0">
                <a:latin typeface="Arial" pitchFamily="34" charset="0"/>
                <a:cs typeface="Arial" pitchFamily="34" charset="0"/>
              </a:rPr>
              <a:t>Doel bijstellen als: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marL="609600" indent="-609600" eaLnBrk="1" hangingPunct="1">
              <a:buSzPct val="80000"/>
            </a:pPr>
            <a:r>
              <a:rPr lang="nl-NL" smtClean="0">
                <a:latin typeface="Arial" pitchFamily="34" charset="0"/>
                <a:cs typeface="Arial" pitchFamily="34" charset="0"/>
              </a:rPr>
              <a:t>het eerder gestelde doel niet wordt gehaald</a:t>
            </a:r>
          </a:p>
          <a:p>
            <a:pPr marL="609600" indent="-609600" eaLnBrk="1" hangingPunct="1">
              <a:buSzPct val="80000"/>
            </a:pPr>
            <a:r>
              <a:rPr lang="nl-NL" smtClean="0">
                <a:latin typeface="Arial" pitchFamily="34" charset="0"/>
                <a:cs typeface="Arial" pitchFamily="34" charset="0"/>
              </a:rPr>
              <a:t>de eigenaar nu iets anders wil</a:t>
            </a:r>
          </a:p>
          <a:p>
            <a:pPr marL="609600" indent="-609600" eaLnBrk="1" hangingPunct="1">
              <a:buSzPct val="80000"/>
            </a:pPr>
            <a:r>
              <a:rPr lang="nl-NL" smtClean="0">
                <a:latin typeface="Arial" pitchFamily="34" charset="0"/>
                <a:cs typeface="Arial" pitchFamily="34" charset="0"/>
              </a:rPr>
              <a:t>nieuwe kennis en inzichten daarom vragen</a:t>
            </a:r>
          </a:p>
          <a:p>
            <a:pPr marL="609600" indent="-609600" eaLnBrk="1" hangingPunct="1">
              <a:buSzPct val="80000"/>
            </a:pPr>
            <a:r>
              <a:rPr lang="nl-NL" smtClean="0">
                <a:latin typeface="Arial" pitchFamily="34" charset="0"/>
                <a:cs typeface="Arial" pitchFamily="34" charset="0"/>
              </a:rPr>
              <a:t>bos zich anders ontwikkelt of heeft ontwikkeld dan verwacht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40960" cy="1858962"/>
          </a:xfrm>
        </p:spPr>
        <p:txBody>
          <a:bodyPr/>
          <a:lstStyle/>
          <a:p>
            <a:pPr algn="l" eaLnBrk="1" hangingPunct="1"/>
            <a:r>
              <a:rPr lang="nl-NL" sz="3600" dirty="0" smtClean="0">
                <a:latin typeface="Arial" pitchFamily="34" charset="0"/>
                <a:cs typeface="Arial" pitchFamily="34" charset="0"/>
              </a:rPr>
              <a:t>Doel bijstellen </a:t>
            </a:r>
            <a:r>
              <a:rPr lang="nl-NL" sz="3600" i="1" u="sng" dirty="0" smtClean="0">
                <a:latin typeface="Arial" pitchFamily="34" charset="0"/>
                <a:cs typeface="Arial" pitchFamily="34" charset="0"/>
              </a:rPr>
              <a:t>hoort</a:t>
            </a:r>
            <a:r>
              <a:rPr lang="nl-NL" sz="3600" dirty="0" smtClean="0">
                <a:latin typeface="Arial" pitchFamily="34" charset="0"/>
                <a:cs typeface="Arial" pitchFamily="34" charset="0"/>
              </a:rPr>
              <a:t> bij Levende planning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844824"/>
            <a:ext cx="8229600" cy="1656184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nl-NL" sz="3600" dirty="0" smtClean="0">
                <a:latin typeface="Arial" pitchFamily="34" charset="0"/>
                <a:cs typeface="Arial" pitchFamily="34" charset="0"/>
              </a:rPr>
              <a:t>≠</a:t>
            </a:r>
            <a:r>
              <a:rPr lang="nl-NL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3600" dirty="0" smtClean="0">
                <a:latin typeface="Arial" pitchFamily="34" charset="0"/>
                <a:cs typeface="Arial" pitchFamily="34" charset="0"/>
              </a:rPr>
              <a:t>foute inschatting</a:t>
            </a:r>
          </a:p>
          <a:p>
            <a:pPr algn="ctr" eaLnBrk="1" hangingPunct="1">
              <a:buFontTx/>
              <a:buNone/>
            </a:pPr>
            <a:r>
              <a:rPr lang="nl-NL" sz="3600" dirty="0" smtClean="0">
                <a:latin typeface="Arial" pitchFamily="34" charset="0"/>
                <a:cs typeface="Arial" pitchFamily="34" charset="0"/>
              </a:rPr>
              <a:t>≠ verouderde doelstelling</a:t>
            </a:r>
          </a:p>
          <a:p>
            <a:pPr algn="ctr" eaLnBrk="1" hangingPunct="1">
              <a:buFontTx/>
              <a:buNone/>
            </a:pPr>
            <a:endParaRPr lang="nl-NL" sz="36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</a:pPr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7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561975"/>
          </a:xfrm>
        </p:spPr>
        <p:txBody>
          <a:bodyPr/>
          <a:lstStyle/>
          <a:p>
            <a:pPr algn="l"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Levende planning</a:t>
            </a:r>
            <a:r>
              <a:rPr lang="nl-NL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nl-NL" sz="1000" dirty="0" smtClean="0">
                <a:latin typeface="Arial" pitchFamily="34" charset="0"/>
                <a:cs typeface="Arial" pitchFamily="34" charset="0"/>
              </a:rPr>
            </a:br>
            <a:r>
              <a:rPr lang="nl-NL" sz="1400" dirty="0" smtClean="0">
                <a:latin typeface="Arial" pitchFamily="34" charset="0"/>
                <a:cs typeface="Arial" pitchFamily="34" charset="0"/>
              </a:rPr>
              <a:t>(publicatie in voorbereiding)</a:t>
            </a:r>
            <a:endParaRPr lang="nl-NL" sz="6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41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395536" y="1484784"/>
            <a:ext cx="8497639" cy="5112568"/>
          </a:xfrm>
        </p:spPr>
        <p:txBody>
          <a:bodyPr/>
          <a:lstStyle/>
          <a:p>
            <a:pPr marL="533400" indent="-53340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nl-NL" sz="3200" dirty="0" smtClean="0">
                <a:latin typeface="Arial" pitchFamily="34" charset="0"/>
                <a:cs typeface="Arial" pitchFamily="34" charset="0"/>
              </a:rPr>
              <a:t>Componenten van bosbeheerplanning</a:t>
            </a:r>
          </a:p>
          <a:p>
            <a:pPr marL="533400" indent="-53340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nl-NL" sz="3200" dirty="0" smtClean="0">
                <a:latin typeface="Arial" pitchFamily="34" charset="0"/>
                <a:cs typeface="Arial" pitchFamily="34" charset="0"/>
              </a:rPr>
              <a:t>Levende planning</a:t>
            </a:r>
          </a:p>
          <a:p>
            <a:pPr marL="533400" indent="-53340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nl-NL" sz="3200" dirty="0" smtClean="0">
                <a:latin typeface="Arial" pitchFamily="34" charset="0"/>
                <a:cs typeface="Arial" pitchFamily="34" charset="0"/>
              </a:rPr>
              <a:t>Het planproces</a:t>
            </a:r>
          </a:p>
          <a:p>
            <a:pPr marL="533400" indent="-53340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nl-NL" sz="3200" dirty="0" smtClean="0">
                <a:latin typeface="Arial" pitchFamily="34" charset="0"/>
                <a:cs typeface="Arial" pitchFamily="34" charset="0"/>
              </a:rPr>
              <a:t>Het plan in het bos: toekomstbomen</a:t>
            </a:r>
          </a:p>
          <a:p>
            <a:pPr marL="533400" indent="-53340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nl-NL" sz="3200" dirty="0" smtClean="0">
                <a:latin typeface="Arial" pitchFamily="34" charset="0"/>
                <a:cs typeface="Arial" pitchFamily="34" charset="0"/>
              </a:rPr>
              <a:t>De bosbeheerder als vakman</a:t>
            </a:r>
          </a:p>
          <a:p>
            <a:pPr marL="533400" indent="-53340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nl-NL" sz="3200" dirty="0" smtClean="0">
                <a:latin typeface="Arial" pitchFamily="34" charset="0"/>
                <a:cs typeface="Arial" pitchFamily="34" charset="0"/>
              </a:rPr>
              <a:t>Communicatie en besluitvorming</a:t>
            </a:r>
          </a:p>
        </p:txBody>
      </p:sp>
      <p:sp>
        <p:nvSpPr>
          <p:cNvPr id="6149" name="Line 10"/>
          <p:cNvSpPr>
            <a:spLocks noChangeShapeType="1"/>
          </p:cNvSpPr>
          <p:nvPr/>
        </p:nvSpPr>
        <p:spPr bwMode="auto">
          <a:xfrm>
            <a:off x="395288" y="1052513"/>
            <a:ext cx="8353425" cy="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nl-NL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al 5"/>
          <p:cNvSpPr/>
          <p:nvPr/>
        </p:nvSpPr>
        <p:spPr bwMode="auto">
          <a:xfrm>
            <a:off x="539552" y="3861048"/>
            <a:ext cx="7272808" cy="1152128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990000"/>
              </a:solidFill>
              <a:effectLst/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ocuments\KLINGEN BOMEN\communicatie\plaatjes\plaatjes curiosa\kop Simon\Galgenbe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176" cy="6093296"/>
          </a:xfrm>
          <a:prstGeom prst="rect">
            <a:avLst/>
          </a:prstGeom>
          <a:noFill/>
        </p:spPr>
      </p:pic>
      <p:sp>
        <p:nvSpPr>
          <p:cNvPr id="3" name="Tekstvak 2"/>
          <p:cNvSpPr txBox="1"/>
          <p:nvPr/>
        </p:nvSpPr>
        <p:spPr>
          <a:xfrm>
            <a:off x="0" y="5373216"/>
            <a:ext cx="9144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 smtClean="0">
                <a:solidFill>
                  <a:schemeClr val="bg1"/>
                </a:solidFill>
              </a:rPr>
              <a:t>m</a:t>
            </a:r>
            <a:r>
              <a:rPr lang="nl-NL" sz="4800" dirty="0" smtClean="0">
                <a:solidFill>
                  <a:schemeClr val="bg1"/>
                </a:solidFill>
              </a:rPr>
              <a:t>ijn </a:t>
            </a:r>
            <a:r>
              <a:rPr lang="nl-NL" sz="4800" dirty="0" smtClean="0">
                <a:solidFill>
                  <a:schemeClr val="bg1"/>
                </a:solidFill>
              </a:rPr>
              <a:t>kantooruren</a:t>
            </a:r>
            <a:endParaRPr lang="nl-NL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KLINGEN BOMEN\communicatie\plaatjes\bosplaatjes\Westerrode 1-3-02 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68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oster jpeg 454 kaal grij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369" y="908720"/>
            <a:ext cx="9256369" cy="3302992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501008"/>
            <a:ext cx="8928992" cy="863551"/>
          </a:xfrm>
        </p:spPr>
        <p:txBody>
          <a:bodyPr/>
          <a:lstStyle/>
          <a:p>
            <a:pPr algn="l"/>
            <a:r>
              <a:rPr lang="nl-NL" sz="3600" dirty="0">
                <a:latin typeface="Arial" pitchFamily="34" charset="0"/>
                <a:cs typeface="Arial" pitchFamily="34" charset="0"/>
              </a:rPr>
              <a:t>  </a:t>
            </a:r>
            <a:r>
              <a:rPr lang="nl-NL" sz="2400" b="1" dirty="0" err="1">
                <a:latin typeface="Arial" pitchFamily="34" charset="0"/>
                <a:cs typeface="Arial" pitchFamily="34" charset="0"/>
              </a:rPr>
              <a:t>T</a:t>
            </a:r>
            <a:r>
              <a:rPr lang="nl-NL" sz="2400" b="1" baseline="-250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nl-NL" sz="2400" b="1" baseline="-25000" dirty="0">
                <a:latin typeface="Arial" pitchFamily="34" charset="0"/>
                <a:cs typeface="Arial" pitchFamily="34" charset="0"/>
              </a:rPr>
              <a:t>			      </a:t>
            </a:r>
            <a:r>
              <a:rPr lang="nl-NL" sz="2400" b="1" baseline="-25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nl-NL" sz="2400" b="1" dirty="0" err="1">
                <a:latin typeface="Arial" pitchFamily="34" charset="0"/>
                <a:cs typeface="Arial" pitchFamily="34" charset="0"/>
              </a:rPr>
              <a:t>T</a:t>
            </a:r>
            <a:r>
              <a:rPr lang="nl-NL" sz="2400" b="1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nl-NL" sz="2400" b="1" baseline="-25000" dirty="0">
                <a:latin typeface="Arial" pitchFamily="34" charset="0"/>
                <a:cs typeface="Arial" pitchFamily="34" charset="0"/>
              </a:rPr>
              <a:t>	             </a:t>
            </a:r>
            <a:r>
              <a:rPr lang="nl-NL" sz="24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nl-NL" sz="2400" b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nl-NL" sz="2400" b="1" baseline="-25000" dirty="0">
                <a:latin typeface="Arial" pitchFamily="34" charset="0"/>
                <a:cs typeface="Arial" pitchFamily="34" charset="0"/>
              </a:rPr>
              <a:t>		          	 </a:t>
            </a:r>
            <a:r>
              <a:rPr lang="nl-NL" sz="2400" b="1" baseline="-25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nl-NL" sz="24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nl-NL" sz="2400" b="1" baseline="-25000" dirty="0">
                <a:latin typeface="Arial" pitchFamily="34" charset="0"/>
                <a:cs typeface="Arial" pitchFamily="34" charset="0"/>
              </a:rPr>
              <a:t>b</a:t>
            </a:r>
            <a:r>
              <a:rPr lang="nl-NL" sz="2400" b="1" baseline="-25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23528" y="4653136"/>
            <a:ext cx="864096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400" dirty="0" smtClean="0">
                <a:latin typeface="+mn-lt"/>
              </a:rPr>
              <a:t>Drie soorten toekomstbomen: voor productie, natuur en beleving. De doelstelling vertaalt zich in de keuze van de toekomstbomen. </a:t>
            </a:r>
          </a:p>
          <a:p>
            <a:pPr>
              <a:lnSpc>
                <a:spcPct val="100000"/>
              </a:lnSpc>
            </a:pPr>
            <a:r>
              <a:rPr lang="nl-NL" sz="2400" dirty="0" smtClean="0">
                <a:latin typeface="+mn-lt"/>
              </a:rPr>
              <a:t>Latere beheerders /blessers zullen de bomen makkelijk herkennen.</a:t>
            </a:r>
            <a:endParaRPr lang="nl-NL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/>
          </p:nvPr>
        </p:nvSpPr>
        <p:spPr>
          <a:xfrm>
            <a:off x="457200" y="274638"/>
            <a:ext cx="8240713" cy="5880100"/>
          </a:xfrm>
        </p:spPr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27651" name="Picture 5" descr="Stameren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250825" y="6237288"/>
            <a:ext cx="88931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ctr">
              <a:spcBef>
                <a:spcPct val="50000"/>
              </a:spcBef>
            </a:pPr>
            <a:r>
              <a:rPr lang="nl-NL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Toekomstboom als planningsmiddel</a:t>
            </a:r>
            <a:endParaRPr lang="nl-NL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350"/>
            <a:ext cx="8302377" cy="1143000"/>
          </a:xfrm>
        </p:spPr>
        <p:txBody>
          <a:bodyPr/>
          <a:lstStyle/>
          <a:p>
            <a:pPr algn="l" eaLnBrk="1" hangingPunct="1"/>
            <a:r>
              <a:rPr lang="nl-NL" sz="5400" i="1" dirty="0" smtClean="0">
                <a:latin typeface="Arial" pitchFamily="34" charset="0"/>
                <a:cs typeface="Arial" pitchFamily="34" charset="0"/>
              </a:rPr>
              <a:t>Levend?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628775"/>
            <a:ext cx="7654305" cy="2376289"/>
          </a:xfrm>
        </p:spPr>
        <p:txBody>
          <a:bodyPr/>
          <a:lstStyle/>
          <a:p>
            <a:pPr eaLnBrk="1" hangingPunct="1">
              <a:buFont typeface="Courier New" pitchFamily="49" charset="0"/>
              <a:buChar char="o"/>
            </a:pPr>
            <a:r>
              <a:rPr lang="nl-NL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het verandert, past zich aan, beweegt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nl-NL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het moet gevoed worden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nl-NL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het staat onder invloed omgeving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nl-NL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en zit vooral in hoofd van de beheerder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23528" y="566124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Enkele buitenlandse bosbeheerplanners spreken van adaptieve (= aanpassende) planning.</a:t>
            </a:r>
            <a:endParaRPr lang="nl-NL" sz="2000" dirty="0">
              <a:solidFill>
                <a:schemeClr val="tx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23528" y="4293096"/>
            <a:ext cx="84969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er bestaat dus ook dode planning……… </a:t>
            </a:r>
            <a:endParaRPr lang="nl-N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r"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stellingen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0" y="1340769"/>
            <a:ext cx="8697913" cy="4813970"/>
          </a:xfrm>
        </p:spPr>
        <p:txBody>
          <a:bodyPr/>
          <a:lstStyle/>
          <a:p>
            <a:pPr marL="457200" indent="-457200" eaLnBrk="1" hangingPunct="1">
              <a:lnSpc>
                <a:spcPts val="4000"/>
              </a:lnSpc>
              <a:buClr>
                <a:srgbClr val="FF0000"/>
              </a:buClr>
              <a:buSzPct val="150000"/>
              <a:buFont typeface="Courier New" pitchFamily="49" charset="0"/>
              <a:buChar char="o"/>
            </a:pPr>
            <a:r>
              <a:rPr lang="nl-NL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Het gebruik van einddoelen is weinig vruchtbaar</a:t>
            </a:r>
          </a:p>
          <a:p>
            <a:pPr marL="457200" indent="-457200">
              <a:lnSpc>
                <a:spcPts val="4000"/>
              </a:lnSpc>
              <a:buClr>
                <a:srgbClr val="FF0000"/>
              </a:buClr>
              <a:buSzPct val="150000"/>
              <a:buFont typeface="Courier New" pitchFamily="49" charset="0"/>
              <a:buChar char="o"/>
            </a:pPr>
            <a:r>
              <a:rPr lang="nl-NL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Een beheerplan: prima als moment van bezinning, maar denk vooral niet de onzekerheid in te dammen</a:t>
            </a:r>
          </a:p>
          <a:p>
            <a:pPr marL="457200" indent="-457200" eaLnBrk="1" hangingPunct="1">
              <a:lnSpc>
                <a:spcPts val="4000"/>
              </a:lnSpc>
              <a:buClr>
                <a:srgbClr val="FF0000"/>
              </a:buClr>
              <a:buSzPct val="150000"/>
              <a:buFont typeface="Courier New" pitchFamily="49" charset="0"/>
              <a:buChar char="o"/>
            </a:pPr>
            <a:r>
              <a:rPr lang="nl-NL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Beheer kan niet zonder geregeld bezoek aan het bos</a:t>
            </a:r>
          </a:p>
          <a:p>
            <a:pPr marL="457200" indent="-457200" eaLnBrk="1" hangingPunct="1">
              <a:lnSpc>
                <a:spcPts val="4000"/>
              </a:lnSpc>
              <a:buClr>
                <a:srgbClr val="FF0000"/>
              </a:buClr>
              <a:buSzPct val="150000"/>
              <a:buFont typeface="Courier New" pitchFamily="49" charset="0"/>
              <a:buChar char="o"/>
            </a:pPr>
            <a:r>
              <a:rPr lang="nl-NL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Kiezen van toekomstbomen = vorm van planning: kijk naar wat er is, weegt doelstelling, en legt keuze vast.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MAG0216.jpg"/>
          <p:cNvPicPr>
            <a:picLocks noChangeAspect="1"/>
          </p:cNvPicPr>
          <p:nvPr/>
        </p:nvPicPr>
        <p:blipFill>
          <a:blip r:embed="rId2" cstate="print">
            <a:lum bright="23000"/>
          </a:blip>
          <a:stretch>
            <a:fillRect/>
          </a:stretch>
        </p:blipFill>
        <p:spPr>
          <a:xfrm>
            <a:off x="18737" y="0"/>
            <a:ext cx="9106525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484313"/>
            <a:ext cx="8496300" cy="1470025"/>
          </a:xfrm>
        </p:spPr>
        <p:txBody>
          <a:bodyPr/>
          <a:lstStyle/>
          <a:p>
            <a:pPr eaLnBrk="1" hangingPunct="1"/>
            <a:r>
              <a:rPr lang="nl-NL" sz="8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Levende planning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16016" y="5517232"/>
            <a:ext cx="4249738" cy="1080120"/>
          </a:xfrm>
        </p:spPr>
        <p:txBody>
          <a:bodyPr/>
          <a:lstStyle/>
          <a:p>
            <a:pPr eaLnBrk="1" hangingPunct="1"/>
            <a:r>
              <a:rPr lang="nl-NL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“We cross the bridge </a:t>
            </a:r>
            <a:r>
              <a:rPr lang="nl-NL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when</a:t>
            </a:r>
            <a:r>
              <a:rPr lang="nl-NL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we </a:t>
            </a:r>
            <a:r>
              <a:rPr lang="nl-NL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get</a:t>
            </a:r>
            <a:r>
              <a:rPr lang="nl-NL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there</a:t>
            </a:r>
            <a:r>
              <a:rPr lang="nl-NL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”. </a:t>
            </a:r>
          </a:p>
          <a:p>
            <a:pPr eaLnBrk="1" hangingPunct="1"/>
            <a:r>
              <a:rPr lang="nl-N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excursie Prattenburg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484313"/>
            <a:ext cx="8496300" cy="1470025"/>
          </a:xfrm>
        </p:spPr>
        <p:txBody>
          <a:bodyPr/>
          <a:lstStyle/>
          <a:p>
            <a:pPr eaLnBrk="1" hangingPunct="1"/>
            <a:r>
              <a:rPr lang="nl-NL" sz="8000" dirty="0" smtClean="0">
                <a:latin typeface="Arial" pitchFamily="34" charset="0"/>
                <a:cs typeface="Arial" pitchFamily="34" charset="0"/>
              </a:rPr>
              <a:t>Levende planning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3212976"/>
            <a:ext cx="8640960" cy="864096"/>
          </a:xfrm>
        </p:spPr>
        <p:txBody>
          <a:bodyPr/>
          <a:lstStyle/>
          <a:p>
            <a:pPr eaLnBrk="1" hangingPunct="1"/>
            <a:r>
              <a:rPr lang="nl-NL" sz="3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Een concept voor planning van bosbeheer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916832"/>
            <a:ext cx="7772400" cy="1944216"/>
          </a:xfrm>
        </p:spPr>
        <p:txBody>
          <a:bodyPr>
            <a:normAutofit/>
          </a:bodyPr>
          <a:lstStyle/>
          <a:p>
            <a:r>
              <a:rPr lang="nl-NL" sz="5400" dirty="0"/>
              <a:t>Je staat het stevigst op een bewegend </a:t>
            </a:r>
            <a:r>
              <a:rPr lang="nl-NL" sz="5400" dirty="0" smtClean="0"/>
              <a:t>standpunt</a:t>
            </a:r>
            <a:endParaRPr lang="nl-NL" sz="54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75656" y="5105400"/>
            <a:ext cx="6400800" cy="1752600"/>
          </a:xfrm>
        </p:spPr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(J. </a:t>
            </a:r>
            <a:r>
              <a:rPr lang="nl-NL" dirty="0" err="1" smtClean="0">
                <a:solidFill>
                  <a:srgbClr val="FF0000"/>
                </a:solidFill>
              </a:rPr>
              <a:t>Deelder</a:t>
            </a:r>
            <a:r>
              <a:rPr lang="nl-NL" dirty="0" smtClean="0">
                <a:solidFill>
                  <a:srgbClr val="FF0000"/>
                </a:solidFill>
              </a:rPr>
              <a:t>)</a:t>
            </a:r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mon\Documents\KLINGEN BOMEN\communicatie\plaatjes\bosplaatjes\Grotelsbos (1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4" y="0"/>
            <a:ext cx="91268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imon\Desktop\KLINGEN BOMEN\communicatie\plaatjes\bosplaatjes\herfstkleuren\Veensew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9329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Aangepast ontwerp">
  <a:themeElements>
    <a:clrScheme name="1_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angepast ontwerp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l-NL" sz="2800" b="0" i="0" u="none" strike="noStrike" cap="none" normalizeH="0" baseline="0" smtClean="0">
            <a:ln>
              <a:noFill/>
            </a:ln>
            <a:solidFill>
              <a:srgbClr val="990000"/>
            </a:solidFill>
            <a:effectLst/>
            <a:latin typeface="Palatino Linotyp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l-NL" sz="2800" b="0" i="0" u="none" strike="noStrike" cap="none" normalizeH="0" baseline="0" smtClean="0">
            <a:ln>
              <a:noFill/>
            </a:ln>
            <a:solidFill>
              <a:srgbClr val="990000"/>
            </a:solidFill>
            <a:effectLst/>
            <a:latin typeface="Palatino Linotype" pitchFamily="18" charset="0"/>
          </a:defRPr>
        </a:defPPr>
      </a:lstStyle>
    </a:lnDef>
  </a:objectDefaults>
  <a:extraClrSchemeLst>
    <a:extraClrScheme>
      <a:clrScheme name="1_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1488</TotalTime>
  <Words>589</Words>
  <Application>Microsoft Office PowerPoint</Application>
  <PresentationFormat>Diavoorstelling (4:3)</PresentationFormat>
  <Paragraphs>197</Paragraphs>
  <Slides>45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45</vt:i4>
      </vt:variant>
    </vt:vector>
  </HeadingPairs>
  <TitlesOfParts>
    <vt:vector size="48" baseType="lpstr">
      <vt:lpstr>1_Aangepast ontwerp</vt:lpstr>
      <vt:lpstr>Standaardontwerp</vt:lpstr>
      <vt:lpstr>2_Office-thema</vt:lpstr>
      <vt:lpstr>Levende planning</vt:lpstr>
      <vt:lpstr>Dia 2</vt:lpstr>
      <vt:lpstr>Dia 3</vt:lpstr>
      <vt:lpstr>Dia 4</vt:lpstr>
      <vt:lpstr>Dia 5</vt:lpstr>
      <vt:lpstr>Levende planning</vt:lpstr>
      <vt:lpstr>Je staat het stevigst op een bewegend standpunt</vt:lpstr>
      <vt:lpstr>Dia 8</vt:lpstr>
      <vt:lpstr>Dia 9</vt:lpstr>
      <vt:lpstr>Dia 10</vt:lpstr>
      <vt:lpstr>Dia 11</vt:lpstr>
      <vt:lpstr>Dia 12</vt:lpstr>
      <vt:lpstr>Planning moet bijdragen aan het goed functioneren van het bos.</vt:lpstr>
      <vt:lpstr>Dia 14</vt:lpstr>
      <vt:lpstr>Een beheerplan</vt:lpstr>
      <vt:lpstr>Waarom een beheerplan?</vt:lpstr>
      <vt:lpstr>Dia 17</vt:lpstr>
      <vt:lpstr>Dia 18</vt:lpstr>
      <vt:lpstr>Waarom een beheerplan?</vt:lpstr>
      <vt:lpstr>Dia 20</vt:lpstr>
      <vt:lpstr>Voorbeelden planning met einddoelen</vt:lpstr>
      <vt:lpstr>Folkert Jensma: “De burger wordt een product van het informatiesystemen, in plaats van andersom”. </vt:lpstr>
      <vt:lpstr>Dia 23</vt:lpstr>
      <vt:lpstr>Dia 24</vt:lpstr>
      <vt:lpstr>Levende planning</vt:lpstr>
      <vt:lpstr>    toekomstige  doelen   </vt:lpstr>
      <vt:lpstr>   toekomstige  doelen   </vt:lpstr>
      <vt:lpstr>Dia 28</vt:lpstr>
      <vt:lpstr>voorbeeld: strooisel van o.a. linde is gunstig  voor vegetatie</vt:lpstr>
      <vt:lpstr>Dia 30</vt:lpstr>
      <vt:lpstr>Dia 31</vt:lpstr>
      <vt:lpstr>opstandsbeheerdoel</vt:lpstr>
      <vt:lpstr>Dia 33</vt:lpstr>
      <vt:lpstr>Levende planning</vt:lpstr>
      <vt:lpstr>Doelen bos Utrechts Landschap</vt:lpstr>
      <vt:lpstr>Dia 36</vt:lpstr>
      <vt:lpstr>Doel bijstellen als:</vt:lpstr>
      <vt:lpstr>Doel bijstellen hoort bij Levende planning</vt:lpstr>
      <vt:lpstr>Levende planning (publicatie in voorbereiding)</vt:lpstr>
      <vt:lpstr>Dia 40</vt:lpstr>
      <vt:lpstr>Dia 41</vt:lpstr>
      <vt:lpstr>Dia 42</vt:lpstr>
      <vt:lpstr>Levend?</vt:lpstr>
      <vt:lpstr>stellingen</vt:lpstr>
      <vt:lpstr>Levende planning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Simon Klingen</dc:creator>
  <cp:lastModifiedBy>Simon Klingen</cp:lastModifiedBy>
  <cp:revision>146</cp:revision>
  <dcterms:created xsi:type="dcterms:W3CDTF">2007-10-14T02:42:42Z</dcterms:created>
  <dcterms:modified xsi:type="dcterms:W3CDTF">2013-12-18T10:16:48Z</dcterms:modified>
</cp:coreProperties>
</file>